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345" r:id="rId2"/>
    <p:sldId id="346" r:id="rId3"/>
    <p:sldId id="347" r:id="rId4"/>
    <p:sldId id="348" r:id="rId5"/>
    <p:sldId id="349" r:id="rId6"/>
    <p:sldId id="350" r:id="rId7"/>
    <p:sldId id="351" r:id="rId8"/>
    <p:sldId id="352" r:id="rId9"/>
    <p:sldId id="353" r:id="rId10"/>
    <p:sldId id="354" r:id="rId11"/>
    <p:sldId id="355" r:id="rId12"/>
    <p:sldId id="356" r:id="rId1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22"/>
    <a:srgbClr val="CCCCFF"/>
    <a:srgbClr val="CCECFF"/>
    <a:srgbClr val="FFCC99"/>
    <a:srgbClr val="7BB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74" autoAdjust="0"/>
    <p:restoredTop sz="95603" autoAdjust="0"/>
  </p:normalViewPr>
  <p:slideViewPr>
    <p:cSldViewPr snapToGrid="0">
      <p:cViewPr varScale="1">
        <p:scale>
          <a:sx n="116" d="100"/>
          <a:sy n="116" d="100"/>
        </p:scale>
        <p:origin x="15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Office%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Chart%20in%20Microsoft%20Office%20PowerPoint"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Chart%20in%20Microsoft%20Office%20PowerPoint"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sz="1600">
                <a:latin typeface="Trade Gothic"/>
              </a:defRPr>
            </a:pPr>
            <a:r>
              <a:rPr lang="en-US" sz="1600" dirty="0">
                <a:latin typeface="Franklin Gothic Book"/>
                <a:cs typeface="Franklin Gothic Book"/>
              </a:rPr>
              <a:t>Chart Title, 16pt</a:t>
            </a:r>
          </a:p>
        </c:rich>
      </c:tx>
      <c:layout>
        <c:manualLayout>
          <c:xMode val="edge"/>
          <c:yMode val="edge"/>
          <c:x val="5.0241170583704496E-2"/>
          <c:y val="5.4277772269272382E-3"/>
        </c:manualLayout>
      </c:layout>
      <c:overlay val="0"/>
    </c:title>
    <c:autoTitleDeleted val="0"/>
    <c:plotArea>
      <c:layout>
        <c:manualLayout>
          <c:layoutTarget val="inner"/>
          <c:xMode val="edge"/>
          <c:yMode val="edge"/>
          <c:x val="6.9408509721171033E-2"/>
          <c:y val="0.17635767085958887"/>
          <c:w val="0.59511911504513482"/>
          <c:h val="0.76117523771100015"/>
        </c:manualLayout>
      </c:layout>
      <c:pieChart>
        <c:varyColors val="1"/>
        <c:ser>
          <c:idx val="0"/>
          <c:order val="0"/>
          <c:spPr>
            <a:ln>
              <a:solidFill>
                <a:schemeClr val="bg1"/>
              </a:solidFill>
            </a:ln>
          </c:spPr>
          <c:dPt>
            <c:idx val="0"/>
            <c:bubble3D val="0"/>
            <c:spPr>
              <a:solidFill>
                <a:schemeClr val="tx2"/>
              </a:solidFill>
              <a:ln>
                <a:solidFill>
                  <a:schemeClr val="bg1"/>
                </a:solidFill>
              </a:ln>
            </c:spPr>
            <c:extLst xmlns:c16r2="http://schemas.microsoft.com/office/drawing/2015/06/chart">
              <c:ext xmlns:c16="http://schemas.microsoft.com/office/drawing/2014/chart" uri="{C3380CC4-5D6E-409C-BE32-E72D297353CC}">
                <c16:uniqueId val="{00000001-9275-4B0A-AEED-6DEE200D36AB}"/>
              </c:ext>
            </c:extLst>
          </c:dPt>
          <c:dPt>
            <c:idx val="1"/>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3-9275-4B0A-AEED-6DEE200D36AB}"/>
              </c:ext>
            </c:extLst>
          </c:dPt>
          <c:dPt>
            <c:idx val="2"/>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5-9275-4B0A-AEED-6DEE200D36AB}"/>
              </c:ext>
            </c:extLst>
          </c:dPt>
          <c:dPt>
            <c:idx val="3"/>
            <c:bubble3D val="0"/>
            <c:spPr>
              <a:solidFill>
                <a:srgbClr val="00AB84"/>
              </a:solidFill>
              <a:ln>
                <a:solidFill>
                  <a:schemeClr val="bg1"/>
                </a:solidFill>
              </a:ln>
            </c:spPr>
            <c:extLst xmlns:c16r2="http://schemas.microsoft.com/office/drawing/2015/06/chart">
              <c:ext xmlns:c16="http://schemas.microsoft.com/office/drawing/2014/chart" uri="{C3380CC4-5D6E-409C-BE32-E72D297353CC}">
                <c16:uniqueId val="{00000007-9275-4B0A-AEED-6DEE200D36AB}"/>
              </c:ext>
            </c:extLst>
          </c:dPt>
          <c:dLbls>
            <c:dLbl>
              <c:idx val="0"/>
              <c:layout>
                <c:manualLayout>
                  <c:x val="-0.13048974763281801"/>
                  <c:y val="-2.8703186455871339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9275-4B0A-AEED-6DEE200D36AB}"/>
                </c:ext>
                <c:ext xmlns:c15="http://schemas.microsoft.com/office/drawing/2012/chart" uri="{CE6537A1-D6FC-4f65-9D91-7224C49458BB}"/>
              </c:extLst>
            </c:dLbl>
            <c:dLbl>
              <c:idx val="1"/>
              <c:layout>
                <c:manualLayout>
                  <c:x val="0.11269340844957514"/>
                  <c:y val="-5.7589357453748588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9275-4B0A-AEED-6DEE200D36AB}"/>
                </c:ext>
                <c:ext xmlns:c15="http://schemas.microsoft.com/office/drawing/2012/chart" uri="{CE6537A1-D6FC-4f65-9D91-7224C49458BB}"/>
              </c:extLst>
            </c:dLbl>
            <c:dLbl>
              <c:idx val="2"/>
              <c:layout>
                <c:manualLayout>
                  <c:x val="8.5413147681270493E-2"/>
                  <c:y val="8.1578850644666259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9275-4B0A-AEED-6DEE200D36AB}"/>
                </c:ext>
                <c:ext xmlns:c15="http://schemas.microsoft.com/office/drawing/2012/chart" uri="{CE6537A1-D6FC-4f65-9D91-7224C49458BB}"/>
              </c:extLst>
            </c:dLbl>
            <c:dLbl>
              <c:idx val="3"/>
              <c:layout>
                <c:manualLayout>
                  <c:x val="4.1887496052888912E-2"/>
                  <c:y val="0.11631598382095008"/>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9275-4B0A-AEED-6DEE200D36AB}"/>
                </c:ext>
                <c:ext xmlns:c15="http://schemas.microsoft.com/office/drawing/2012/chart" uri="{CE6537A1-D6FC-4f65-9D91-7224C49458BB}"/>
              </c:extLst>
            </c:dLbl>
            <c:spPr>
              <a:noFill/>
              <a:ln>
                <a:noFill/>
              </a:ln>
              <a:effectLst/>
            </c:spPr>
            <c:txPr>
              <a:bodyPr/>
              <a:lstStyle/>
              <a:p>
                <a:pPr>
                  <a:defRPr sz="1200">
                    <a:solidFill>
                      <a:schemeClr val="bg1"/>
                    </a:solidFill>
                    <a:latin typeface="Franklin Gothic Book"/>
                    <a:cs typeface="Franklin Gothic Book"/>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'[Chart in Microsoft Office PowerPoint]Sheet1'!$A$2:$A$5</c:f>
              <c:strCache>
                <c:ptCount val="4"/>
                <c:pt idx="0">
                  <c:v>1st Qtr</c:v>
                </c:pt>
                <c:pt idx="1">
                  <c:v>2nd Qtr</c:v>
                </c:pt>
                <c:pt idx="2">
                  <c:v>3rd Qtr</c:v>
                </c:pt>
                <c:pt idx="3">
                  <c:v>4th Qtr</c:v>
                </c:pt>
              </c:strCache>
            </c:strRef>
          </c:cat>
          <c:val>
            <c:numRef>
              <c:f>'[Chart in Microsoft Office PowerPoint]Sheet1'!$B$2:$B$5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8-9275-4B0A-AEED-6DEE200D36AB}"/>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3417705446094605"/>
          <c:y val="0.20829629338375322"/>
          <c:w val="0.15696587858101138"/>
          <c:h val="0.29367074163096657"/>
        </c:manualLayout>
      </c:layout>
      <c:overlay val="0"/>
      <c:txPr>
        <a:bodyPr/>
        <a:lstStyle/>
        <a:p>
          <a:pPr>
            <a:defRPr sz="1200">
              <a:latin typeface="Franklin Gothic Book"/>
              <a:cs typeface="Franklin Gothic Book"/>
            </a:defRPr>
          </a:pPr>
          <a:endParaRPr lang="en-US"/>
        </a:p>
      </c:txPr>
    </c:legend>
    <c:plotVisOnly val="1"/>
    <c:dispBlanksAs val="zero"/>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sz="1600">
                <a:latin typeface="Franklin Gothic Book"/>
                <a:cs typeface="Franklin Gothic Book"/>
              </a:defRPr>
            </a:pPr>
            <a:r>
              <a:rPr lang="en-US" sz="1600" dirty="0">
                <a:latin typeface="Franklin Gothic Book"/>
                <a:cs typeface="Franklin Gothic Book"/>
              </a:rPr>
              <a:t>Chart Title, 16pt</a:t>
            </a:r>
          </a:p>
        </c:rich>
      </c:tx>
      <c:layout>
        <c:manualLayout>
          <c:xMode val="edge"/>
          <c:yMode val="edge"/>
          <c:x val="2.2657420435386301E-2"/>
          <c:y val="2.5353275642187211E-2"/>
        </c:manualLayout>
      </c:layout>
      <c:overlay val="0"/>
    </c:title>
    <c:autoTitleDeleted val="0"/>
    <c:plotArea>
      <c:layout>
        <c:manualLayout>
          <c:layoutTarget val="inner"/>
          <c:xMode val="edge"/>
          <c:yMode val="edge"/>
          <c:x val="0.12846061780621801"/>
          <c:y val="0.17635767085958887"/>
          <c:w val="0.65889534380896564"/>
          <c:h val="0.76117523771100015"/>
        </c:manualLayout>
      </c:layout>
      <c:barChart>
        <c:barDir val="bar"/>
        <c:grouping val="stacked"/>
        <c:varyColors val="0"/>
        <c:ser>
          <c:idx val="0"/>
          <c:order val="0"/>
          <c:spPr>
            <a:ln>
              <a:noFill/>
            </a:ln>
          </c:spPr>
          <c:invertIfNegative val="0"/>
          <c:dPt>
            <c:idx val="0"/>
            <c:invertIfNegative val="0"/>
            <c:bubble3D val="0"/>
            <c:spPr>
              <a:solidFill>
                <a:schemeClr val="tx2"/>
              </a:solidFill>
              <a:ln>
                <a:noFill/>
              </a:ln>
            </c:spPr>
            <c:extLst xmlns:c16r2="http://schemas.microsoft.com/office/drawing/2015/06/chart">
              <c:ext xmlns:c16="http://schemas.microsoft.com/office/drawing/2014/chart" uri="{C3380CC4-5D6E-409C-BE32-E72D297353CC}">
                <c16:uniqueId val="{00000001-60E3-462E-9E1C-099EC8C3289D}"/>
              </c:ext>
            </c:extLst>
          </c:dPt>
          <c:dPt>
            <c:idx val="1"/>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3-60E3-462E-9E1C-099EC8C3289D}"/>
              </c:ext>
            </c:extLst>
          </c:dPt>
          <c:dPt>
            <c:idx val="2"/>
            <c:invertIfNegative val="0"/>
            <c:bubble3D val="0"/>
            <c:spPr>
              <a:solidFill>
                <a:schemeClr val="tx1"/>
              </a:solidFill>
              <a:ln>
                <a:noFill/>
              </a:ln>
            </c:spPr>
            <c:extLst xmlns:c16r2="http://schemas.microsoft.com/office/drawing/2015/06/chart">
              <c:ext xmlns:c16="http://schemas.microsoft.com/office/drawing/2014/chart" uri="{C3380CC4-5D6E-409C-BE32-E72D297353CC}">
                <c16:uniqueId val="{00000005-60E3-462E-9E1C-099EC8C3289D}"/>
              </c:ext>
            </c:extLst>
          </c:dPt>
          <c:dPt>
            <c:idx val="3"/>
            <c:invertIfNegative val="0"/>
            <c:bubble3D val="0"/>
            <c:spPr>
              <a:solidFill>
                <a:srgbClr val="C8102E"/>
              </a:solidFill>
              <a:ln w="25400" cap="flat" cmpd="sng" algn="ctr">
                <a:noFill/>
                <a:prstDash val="solid"/>
              </a:ln>
              <a:effectLst/>
            </c:spPr>
            <c:extLst xmlns:c16r2="http://schemas.microsoft.com/office/drawing/2015/06/chart">
              <c:ext xmlns:c16="http://schemas.microsoft.com/office/drawing/2014/chart" uri="{C3380CC4-5D6E-409C-BE32-E72D297353CC}">
                <c16:uniqueId val="{00000007-60E3-462E-9E1C-099EC8C3289D}"/>
              </c:ext>
            </c:extLst>
          </c:dPt>
          <c:dLbls>
            <c:dLbl>
              <c:idx val="0"/>
              <c:layout>
                <c:manualLayout>
                  <c:x val="0.20263809041683228"/>
                  <c:y val="-1.564225563035733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0E3-462E-9E1C-099EC8C3289D}"/>
                </c:ext>
                <c:ext xmlns:c15="http://schemas.microsoft.com/office/drawing/2012/chart" uri="{CE6537A1-D6FC-4f65-9D91-7224C49458BB}"/>
              </c:extLst>
            </c:dLbl>
            <c:dLbl>
              <c:idx val="1"/>
              <c:layout>
                <c:manualLayout>
                  <c:x val="5.5403908517239503E-2"/>
                  <c:y val="-3.311585184475940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0E3-462E-9E1C-099EC8C3289D}"/>
                </c:ext>
                <c:ext xmlns:c15="http://schemas.microsoft.com/office/drawing/2012/chart" uri="{CE6537A1-D6FC-4f65-9D91-7224C49458BB}"/>
              </c:extLst>
            </c:dLbl>
            <c:dLbl>
              <c:idx val="2"/>
              <c:layout>
                <c:manualLayout>
                  <c:x val="6.9053144406630192E-3"/>
                  <c:y val="-2.551696372706233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0E3-462E-9E1C-099EC8C3289D}"/>
                </c:ext>
                <c:ext xmlns:c15="http://schemas.microsoft.com/office/drawing/2012/chart" uri="{CE6537A1-D6FC-4f65-9D91-7224C49458BB}"/>
              </c:extLst>
            </c:dLbl>
            <c:dLbl>
              <c:idx val="3"/>
              <c:layout>
                <c:manualLayout>
                  <c:x val="3.6944960979986455E-3"/>
                  <c:y val="5.046550668941488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0E3-462E-9E1C-099EC8C3289D}"/>
                </c:ext>
                <c:ext xmlns:c15="http://schemas.microsoft.com/office/drawing/2012/chart" uri="{CE6537A1-D6FC-4f65-9D91-7224C49458BB}"/>
              </c:extLst>
            </c:dLbl>
            <c:spPr>
              <a:noFill/>
              <a:ln>
                <a:noFill/>
              </a:ln>
              <a:effectLst/>
            </c:spPr>
            <c:txPr>
              <a:bodyPr/>
              <a:lstStyle/>
              <a:p>
                <a:pPr>
                  <a:defRPr sz="1200">
                    <a:solidFill>
                      <a:schemeClr val="bg1"/>
                    </a:solidFill>
                    <a:latin typeface="Franklin Gothic Book"/>
                    <a:cs typeface="Franklin Gothic Book"/>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 in Microsoft Office PowerPoint]Sheet1'!$A$2:$A$5</c:f>
              <c:strCache>
                <c:ptCount val="4"/>
                <c:pt idx="0">
                  <c:v>1st Qtr</c:v>
                </c:pt>
                <c:pt idx="1">
                  <c:v>2nd Qtr</c:v>
                </c:pt>
                <c:pt idx="2">
                  <c:v>3rd Qtr</c:v>
                </c:pt>
                <c:pt idx="3">
                  <c:v>4th Qtr</c:v>
                </c:pt>
              </c:strCache>
            </c:strRef>
          </c:cat>
          <c:val>
            <c:numRef>
              <c:f>'[Chart in Microsoft Office PowerPoint]Sheet1'!$B$2:$B$5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8-60E3-462E-9E1C-099EC8C3289D}"/>
            </c:ext>
          </c:extLst>
        </c:ser>
        <c:dLbls>
          <c:showLegendKey val="0"/>
          <c:showVal val="0"/>
          <c:showCatName val="0"/>
          <c:showSerName val="0"/>
          <c:showPercent val="0"/>
          <c:showBubbleSize val="0"/>
        </c:dLbls>
        <c:gapWidth val="100"/>
        <c:overlap val="100"/>
        <c:axId val="-328238880"/>
        <c:axId val="-328253024"/>
      </c:barChart>
      <c:valAx>
        <c:axId val="-328253024"/>
        <c:scaling>
          <c:orientation val="minMax"/>
        </c:scaling>
        <c:delete val="0"/>
        <c:axPos val="b"/>
        <c:majorGridlines/>
        <c:numFmt formatCode="General" sourceLinked="1"/>
        <c:majorTickMark val="out"/>
        <c:minorTickMark val="none"/>
        <c:tickLblPos val="nextTo"/>
        <c:txPr>
          <a:bodyPr/>
          <a:lstStyle/>
          <a:p>
            <a:pPr>
              <a:defRPr>
                <a:latin typeface="Trade Gothic"/>
              </a:defRPr>
            </a:pPr>
            <a:endParaRPr lang="en-US"/>
          </a:p>
        </c:txPr>
        <c:crossAx val="-328238880"/>
        <c:crosses val="autoZero"/>
        <c:crossBetween val="between"/>
      </c:valAx>
      <c:catAx>
        <c:axId val="-328238880"/>
        <c:scaling>
          <c:orientation val="minMax"/>
        </c:scaling>
        <c:delete val="0"/>
        <c:axPos val="l"/>
        <c:numFmt formatCode="General" sourceLinked="0"/>
        <c:majorTickMark val="out"/>
        <c:minorTickMark val="none"/>
        <c:tickLblPos val="nextTo"/>
        <c:txPr>
          <a:bodyPr/>
          <a:lstStyle/>
          <a:p>
            <a:pPr>
              <a:defRPr sz="1200" b="1">
                <a:latin typeface="Franklin Gothic Book"/>
                <a:cs typeface="Franklin Gothic Book"/>
              </a:defRPr>
            </a:pPr>
            <a:endParaRPr lang="en-US"/>
          </a:p>
        </c:txPr>
        <c:crossAx val="-328253024"/>
        <c:crosses val="autoZero"/>
        <c:auto val="1"/>
        <c:lblAlgn val="ctr"/>
        <c:lblOffset val="100"/>
        <c:noMultiLvlLbl val="0"/>
      </c:catAx>
      <c:spPr>
        <a:solidFill>
          <a:schemeClr val="bg1">
            <a:lumMod val="95000"/>
          </a:schemeClr>
        </a:solidFill>
        <a:ln>
          <a:noFill/>
        </a:ln>
      </c:spPr>
    </c:plotArea>
    <c:legend>
      <c:legendPos val="r"/>
      <c:layout>
        <c:manualLayout>
          <c:xMode val="edge"/>
          <c:yMode val="edge"/>
          <c:x val="0.80031544069166249"/>
          <c:y val="0.20829629338375322"/>
          <c:w val="0.15696587858101138"/>
          <c:h val="0.29367074163096657"/>
        </c:manualLayout>
      </c:layout>
      <c:overlay val="0"/>
      <c:txPr>
        <a:bodyPr/>
        <a:lstStyle/>
        <a:p>
          <a:pPr>
            <a:defRPr>
              <a:latin typeface="Franklin Gothic Book"/>
              <a:cs typeface="Franklin Gothic Book"/>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solidFill>
                <a:latin typeface="Franklin Gothic Book"/>
                <a:cs typeface="Franklin Gothic Book"/>
              </a:defRPr>
            </a:pPr>
            <a:r>
              <a:rPr lang="en-US" sz="1600" dirty="0">
                <a:solidFill>
                  <a:schemeClr val="tx1"/>
                </a:solidFill>
                <a:latin typeface="Franklin Gothic Book"/>
                <a:cs typeface="Franklin Gothic Book"/>
              </a:rPr>
              <a:t>Chart Title, 16pt</a:t>
            </a:r>
          </a:p>
        </c:rich>
      </c:tx>
      <c:layout>
        <c:manualLayout>
          <c:xMode val="edge"/>
          <c:yMode val="edge"/>
          <c:x val="5.5226347214770211E-2"/>
          <c:y val="5.8331775522792824E-3"/>
        </c:manualLayout>
      </c:layout>
      <c:overlay val="0"/>
      <c:spPr>
        <a:noFill/>
      </c:spPr>
    </c:title>
    <c:autoTitleDeleted val="0"/>
    <c:plotArea>
      <c:layout>
        <c:manualLayout>
          <c:layoutTarget val="inner"/>
          <c:xMode val="edge"/>
          <c:yMode val="edge"/>
          <c:x val="9.684864556248042E-2"/>
          <c:y val="0.15924574717722473"/>
          <c:w val="0.87475906970985262"/>
          <c:h val="0.62377405669022001"/>
        </c:manualLayout>
      </c:layout>
      <c:lineChart>
        <c:grouping val="standard"/>
        <c:varyColors val="0"/>
        <c:ser>
          <c:idx val="0"/>
          <c:order val="0"/>
          <c:tx>
            <c:strRef>
              <c:f>'[Chart in Microsoft Office PowerPoint]Sheet1'!$B$1</c:f>
              <c:strCache>
                <c:ptCount val="1"/>
                <c:pt idx="0">
                  <c:v>Series 1</c:v>
                </c:pt>
              </c:strCache>
            </c:strRef>
          </c:tx>
          <c:spPr>
            <a:ln w="25400">
              <a:solidFill>
                <a:schemeClr val="tx2"/>
              </a:solidFill>
              <a:prstDash val="sysDot"/>
            </a:ln>
          </c:spPr>
          <c:marker>
            <c:symbol val="square"/>
            <c:size val="9"/>
            <c:spPr>
              <a:solidFill>
                <a:schemeClr val="tx2"/>
              </a:solidFill>
              <a:ln>
                <a:noFill/>
              </a:ln>
            </c:spPr>
          </c:marker>
          <c:cat>
            <c:strRef>
              <c:f>'[Chart in Microsoft Office PowerPoint]Sheet1'!$A$2:$A$5</c:f>
              <c:strCache>
                <c:ptCount val="4"/>
                <c:pt idx="0">
                  <c:v>Category 1</c:v>
                </c:pt>
                <c:pt idx="1">
                  <c:v>Category 2</c:v>
                </c:pt>
                <c:pt idx="2">
                  <c:v>Category 3</c:v>
                </c:pt>
                <c:pt idx="3">
                  <c:v>Category 4</c:v>
                </c:pt>
              </c:strCache>
            </c:strRef>
          </c:cat>
          <c:val>
            <c:numRef>
              <c:f>'[Chart in Microsoft Office PowerPoint]Sheet1'!$B$2:$B$5</c:f>
              <c:numCache>
                <c:formatCode>General</c:formatCode>
                <c:ptCount val="4"/>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3372-4D52-B6F0-281F50E7D50E}"/>
            </c:ext>
          </c:extLst>
        </c:ser>
        <c:ser>
          <c:idx val="1"/>
          <c:order val="1"/>
          <c:tx>
            <c:strRef>
              <c:f>'[Chart in Microsoft Office PowerPoint]Sheet1'!$C$1</c:f>
              <c:strCache>
                <c:ptCount val="1"/>
                <c:pt idx="0">
                  <c:v>Series 2</c:v>
                </c:pt>
              </c:strCache>
            </c:strRef>
          </c:tx>
          <c:spPr>
            <a:ln>
              <a:solidFill>
                <a:schemeClr val="accent1"/>
              </a:solidFill>
            </a:ln>
          </c:spPr>
          <c:marker>
            <c:symbol val="square"/>
            <c:size val="9"/>
            <c:spPr>
              <a:solidFill>
                <a:schemeClr val="accent1"/>
              </a:solidFill>
              <a:ln>
                <a:noFill/>
                <a:prstDash val="sysDot"/>
              </a:ln>
            </c:spPr>
          </c:marker>
          <c:cat>
            <c:strRef>
              <c:f>'[Chart in Microsoft Office PowerPoint]Sheet1'!$A$2:$A$5</c:f>
              <c:strCache>
                <c:ptCount val="4"/>
                <c:pt idx="0">
                  <c:v>Category 1</c:v>
                </c:pt>
                <c:pt idx="1">
                  <c:v>Category 2</c:v>
                </c:pt>
                <c:pt idx="2">
                  <c:v>Category 3</c:v>
                </c:pt>
                <c:pt idx="3">
                  <c:v>Category 4</c:v>
                </c:pt>
              </c:strCache>
            </c:strRef>
          </c:cat>
          <c:val>
            <c:numRef>
              <c:f>'[Chart in Microsoft Office PowerPoint]Sheet1'!$C$2:$C$5</c:f>
              <c:numCache>
                <c:formatCode>General</c:formatCode>
                <c:ptCount val="4"/>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3372-4D52-B6F0-281F50E7D50E}"/>
            </c:ext>
          </c:extLst>
        </c:ser>
        <c:ser>
          <c:idx val="2"/>
          <c:order val="2"/>
          <c:tx>
            <c:strRef>
              <c:f>'[Chart in Microsoft Office PowerPoint]Sheet1'!$D$1</c:f>
              <c:strCache>
                <c:ptCount val="1"/>
                <c:pt idx="0">
                  <c:v>Series 3</c:v>
                </c:pt>
              </c:strCache>
            </c:strRef>
          </c:tx>
          <c:spPr>
            <a:ln w="25400">
              <a:solidFill>
                <a:srgbClr val="FC4C02"/>
              </a:solidFill>
              <a:prstDash val="sysDot"/>
            </a:ln>
          </c:spPr>
          <c:marker>
            <c:symbol val="square"/>
            <c:size val="9"/>
            <c:spPr>
              <a:solidFill>
                <a:srgbClr val="FC4C02"/>
              </a:solidFill>
              <a:ln>
                <a:solidFill>
                  <a:srgbClr val="FC4C02"/>
                </a:solidFill>
              </a:ln>
            </c:spPr>
          </c:marker>
          <c:cat>
            <c:strRef>
              <c:f>'[Chart in Microsoft Office PowerPoint]Sheet1'!$A$2:$A$5</c:f>
              <c:strCache>
                <c:ptCount val="4"/>
                <c:pt idx="0">
                  <c:v>Category 1</c:v>
                </c:pt>
                <c:pt idx="1">
                  <c:v>Category 2</c:v>
                </c:pt>
                <c:pt idx="2">
                  <c:v>Category 3</c:v>
                </c:pt>
                <c:pt idx="3">
                  <c:v>Category 4</c:v>
                </c:pt>
              </c:strCache>
            </c:strRef>
          </c:cat>
          <c:val>
            <c:numRef>
              <c:f>'[Chart in Microsoft Office PowerPoint]Sheet1'!$D$2:$D$5</c:f>
              <c:numCache>
                <c:formatCode>General</c:formatCode>
                <c:ptCount val="4"/>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3372-4D52-B6F0-281F50E7D50E}"/>
            </c:ext>
          </c:extLst>
        </c:ser>
        <c:dLbls>
          <c:showLegendKey val="0"/>
          <c:showVal val="0"/>
          <c:showCatName val="0"/>
          <c:showSerName val="0"/>
          <c:showPercent val="0"/>
          <c:showBubbleSize val="0"/>
        </c:dLbls>
        <c:marker val="1"/>
        <c:smooth val="0"/>
        <c:axId val="-328249216"/>
        <c:axId val="-328242688"/>
      </c:lineChart>
      <c:catAx>
        <c:axId val="-328249216"/>
        <c:scaling>
          <c:orientation val="minMax"/>
        </c:scaling>
        <c:delete val="0"/>
        <c:axPos val="b"/>
        <c:numFmt formatCode="General" sourceLinked="0"/>
        <c:majorTickMark val="none"/>
        <c:minorTickMark val="none"/>
        <c:tickLblPos val="nextTo"/>
        <c:txPr>
          <a:bodyPr/>
          <a:lstStyle/>
          <a:p>
            <a:pPr>
              <a:defRPr>
                <a:latin typeface="Franklin Gothic Book"/>
                <a:cs typeface="Franklin Gothic Book"/>
              </a:defRPr>
            </a:pPr>
            <a:endParaRPr lang="en-US"/>
          </a:p>
        </c:txPr>
        <c:crossAx val="-328242688"/>
        <c:crosses val="autoZero"/>
        <c:auto val="1"/>
        <c:lblAlgn val="ctr"/>
        <c:lblOffset val="100"/>
        <c:noMultiLvlLbl val="0"/>
      </c:catAx>
      <c:valAx>
        <c:axId val="-328242688"/>
        <c:scaling>
          <c:orientation val="minMax"/>
        </c:scaling>
        <c:delete val="0"/>
        <c:axPos val="l"/>
        <c:majorGridlines/>
        <c:title>
          <c:tx>
            <c:rich>
              <a:bodyPr/>
              <a:lstStyle/>
              <a:p>
                <a:pPr>
                  <a:defRPr>
                    <a:latin typeface="Franklin Gothic Book"/>
                    <a:cs typeface="Franklin Gothic Book"/>
                  </a:defRPr>
                </a:pPr>
                <a:r>
                  <a:rPr lang="en-US" sz="1400" dirty="0">
                    <a:latin typeface="Franklin Gothic Book"/>
                    <a:cs typeface="Franklin Gothic Book"/>
                  </a:rPr>
                  <a:t>Axis Title</a:t>
                </a:r>
              </a:p>
            </c:rich>
          </c:tx>
          <c:overlay val="0"/>
        </c:title>
        <c:numFmt formatCode="General" sourceLinked="1"/>
        <c:majorTickMark val="none"/>
        <c:minorTickMark val="none"/>
        <c:tickLblPos val="nextTo"/>
        <c:txPr>
          <a:bodyPr/>
          <a:lstStyle/>
          <a:p>
            <a:pPr>
              <a:defRPr>
                <a:latin typeface="Trade Gothic"/>
              </a:defRPr>
            </a:pPr>
            <a:endParaRPr lang="en-US"/>
          </a:p>
        </c:txPr>
        <c:crossAx val="-328249216"/>
        <c:crosses val="autoZero"/>
        <c:crossBetween val="between"/>
      </c:valAx>
      <c:spPr>
        <a:solidFill>
          <a:schemeClr val="bg1">
            <a:lumMod val="95000"/>
          </a:schemeClr>
        </a:solidFill>
      </c:spPr>
    </c:plotArea>
    <c:legend>
      <c:legendPos val="b"/>
      <c:layout>
        <c:manualLayout>
          <c:xMode val="edge"/>
          <c:yMode val="edge"/>
          <c:x val="7.2805315943703833E-2"/>
          <c:y val="0.92335962550081563"/>
          <c:w val="0.53333814849973149"/>
          <c:h val="4.9723704885309326E-2"/>
        </c:manualLayout>
      </c:layout>
      <c:overlay val="0"/>
      <c:txPr>
        <a:bodyPr/>
        <a:lstStyle/>
        <a:p>
          <a:pPr>
            <a:defRPr baseline="0">
              <a:latin typeface="Franklin Gothic Book"/>
              <a:cs typeface="Franklin Gothic Book"/>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Sheet1!$A$10</c:f>
              <c:strCache>
                <c:ptCount val="1"/>
                <c:pt idx="0">
                  <c:v>Average emPower Project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Sheet1!$B$9:$D$9</c:f>
              <c:strCache>
                <c:ptCount val="3"/>
                <c:pt idx="0">
                  <c:v>No Inducement</c:v>
                </c:pt>
                <c:pt idx="1">
                  <c:v>Only EUC Rebates</c:v>
                </c:pt>
                <c:pt idx="2">
                  <c:v>EUC Rebates + RFP</c:v>
                </c:pt>
              </c:strCache>
            </c:strRef>
          </c:cat>
          <c:val>
            <c:numRef>
              <c:f>Sheet1!$B$10:$D$10</c:f>
              <c:numCache>
                <c:formatCode>0%</c:formatCode>
                <c:ptCount val="3"/>
                <c:pt idx="0">
                  <c:v>0.62</c:v>
                </c:pt>
                <c:pt idx="1">
                  <c:v>0.69</c:v>
                </c:pt>
                <c:pt idx="2">
                  <c:v>0.76</c:v>
                </c:pt>
              </c:numCache>
            </c:numRef>
          </c:val>
          <c:smooth val="0"/>
          <c:extLst xmlns:c16r2="http://schemas.microsoft.com/office/drawing/2015/06/chart">
            <c:ext xmlns:c16="http://schemas.microsoft.com/office/drawing/2014/chart" uri="{C3380CC4-5D6E-409C-BE32-E72D297353CC}">
              <c16:uniqueId val="{00000000-32E9-4CFB-915B-332C8D11F656}"/>
            </c:ext>
          </c:extLst>
        </c:ser>
        <c:ser>
          <c:idx val="1"/>
          <c:order val="1"/>
          <c:tx>
            <c:strRef>
              <c:f>Sheet1!$A$11</c:f>
              <c:strCache>
                <c:ptCount val="1"/>
                <c:pt idx="0">
                  <c:v>Average GSFA Project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Sheet1!$B$9:$D$9</c:f>
              <c:strCache>
                <c:ptCount val="3"/>
                <c:pt idx="0">
                  <c:v>No Inducement</c:v>
                </c:pt>
                <c:pt idx="1">
                  <c:v>Only EUC Rebates</c:v>
                </c:pt>
                <c:pt idx="2">
                  <c:v>EUC Rebates + RFP</c:v>
                </c:pt>
              </c:strCache>
            </c:strRef>
          </c:cat>
          <c:val>
            <c:numRef>
              <c:f>Sheet1!$B$11:$D$11</c:f>
              <c:numCache>
                <c:formatCode>0%</c:formatCode>
                <c:ptCount val="3"/>
                <c:pt idx="0">
                  <c:v>0.57000000000000006</c:v>
                </c:pt>
                <c:pt idx="1">
                  <c:v>0.63</c:v>
                </c:pt>
                <c:pt idx="2">
                  <c:v>0.7</c:v>
                </c:pt>
              </c:numCache>
            </c:numRef>
          </c:val>
          <c:smooth val="0"/>
          <c:extLst xmlns:c16r2="http://schemas.microsoft.com/office/drawing/2015/06/chart">
            <c:ext xmlns:c16="http://schemas.microsoft.com/office/drawing/2014/chart" uri="{C3380CC4-5D6E-409C-BE32-E72D297353CC}">
              <c16:uniqueId val="{00000001-32E9-4CFB-915B-332C8D11F656}"/>
            </c:ext>
          </c:extLst>
        </c:ser>
        <c:ser>
          <c:idx val="2"/>
          <c:order val="2"/>
          <c:tx>
            <c:strRef>
              <c:f>Sheet1!$A$12</c:f>
              <c:strCache>
                <c:ptCount val="1"/>
                <c:pt idx="0">
                  <c:v>Average SoCalREN Project</c:v>
                </c:pt>
              </c:strCache>
            </c:strRef>
          </c:tx>
          <c:spPr>
            <a:ln w="28575" cap="rnd">
              <a:solidFill>
                <a:schemeClr val="bg1">
                  <a:lumMod val="65000"/>
                </a:schemeClr>
              </a:solidFill>
              <a:round/>
            </a:ln>
            <a:effectLst/>
          </c:spPr>
          <c:marker>
            <c:symbol val="circle"/>
            <c:size val="5"/>
            <c:spPr>
              <a:solidFill>
                <a:schemeClr val="accent3"/>
              </a:solidFill>
              <a:ln w="9525">
                <a:solidFill>
                  <a:schemeClr val="bg1">
                    <a:lumMod val="65000"/>
                  </a:schemeClr>
                </a:solidFill>
              </a:ln>
              <a:effectLst/>
            </c:spPr>
          </c:marker>
          <c:cat>
            <c:strRef>
              <c:f>Sheet1!$B$9:$D$9</c:f>
              <c:strCache>
                <c:ptCount val="3"/>
                <c:pt idx="0">
                  <c:v>No Inducement</c:v>
                </c:pt>
                <c:pt idx="1">
                  <c:v>Only EUC Rebates</c:v>
                </c:pt>
                <c:pt idx="2">
                  <c:v>EUC Rebates + RFP</c:v>
                </c:pt>
              </c:strCache>
            </c:strRef>
          </c:cat>
          <c:val>
            <c:numRef>
              <c:f>Sheet1!$B$12:$D$12</c:f>
              <c:numCache>
                <c:formatCode>0%</c:formatCode>
                <c:ptCount val="3"/>
                <c:pt idx="0">
                  <c:v>0.64</c:v>
                </c:pt>
                <c:pt idx="1">
                  <c:v>0.71</c:v>
                </c:pt>
                <c:pt idx="2">
                  <c:v>0.77</c:v>
                </c:pt>
              </c:numCache>
            </c:numRef>
          </c:val>
          <c:smooth val="0"/>
          <c:extLst xmlns:c16r2="http://schemas.microsoft.com/office/drawing/2015/06/chart">
            <c:ext xmlns:c16="http://schemas.microsoft.com/office/drawing/2014/chart" uri="{C3380CC4-5D6E-409C-BE32-E72D297353CC}">
              <c16:uniqueId val="{00000002-32E9-4CFB-915B-332C8D11F656}"/>
            </c:ext>
          </c:extLst>
        </c:ser>
        <c:dLbls>
          <c:showLegendKey val="0"/>
          <c:showVal val="0"/>
          <c:showCatName val="0"/>
          <c:showSerName val="0"/>
          <c:showPercent val="0"/>
          <c:showBubbleSize val="0"/>
        </c:dLbls>
        <c:marker val="1"/>
        <c:smooth val="0"/>
        <c:axId val="-328238336"/>
        <c:axId val="-328248672"/>
      </c:lineChart>
      <c:catAx>
        <c:axId val="-32823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28248672"/>
        <c:crosses val="autoZero"/>
        <c:auto val="1"/>
        <c:lblAlgn val="ctr"/>
        <c:lblOffset val="100"/>
        <c:noMultiLvlLbl val="0"/>
      </c:catAx>
      <c:valAx>
        <c:axId val="-32824867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328238336"/>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4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8D026-93F5-437E-8690-0793B22EC4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786374-9A79-4EB1-94A2-8765A94749A5}">
      <dgm:prSet phldrT="[Text]"/>
      <dgm:spPr/>
      <dgm:t>
        <a:bodyPr/>
        <a:lstStyle/>
        <a:p>
          <a:r>
            <a:rPr lang="en-US" dirty="0">
              <a:solidFill>
                <a:schemeClr val="bg2"/>
              </a:solidFill>
            </a:rPr>
            <a:t>Project Cost</a:t>
          </a:r>
        </a:p>
      </dgm:t>
    </dgm:pt>
    <dgm:pt modelId="{986B1468-624C-40C2-AADC-61478B10A898}" type="parTrans" cxnId="{83D7B29A-21C2-4FB2-BF88-918B0918DB38}">
      <dgm:prSet/>
      <dgm:spPr/>
      <dgm:t>
        <a:bodyPr/>
        <a:lstStyle/>
        <a:p>
          <a:endParaRPr lang="en-US">
            <a:solidFill>
              <a:schemeClr val="bg2"/>
            </a:solidFill>
          </a:endParaRPr>
        </a:p>
      </dgm:t>
    </dgm:pt>
    <dgm:pt modelId="{5C8F005B-67E1-4158-8FEA-7A3BC2BA5D8D}" type="sibTrans" cxnId="{83D7B29A-21C2-4FB2-BF88-918B0918DB38}">
      <dgm:prSet/>
      <dgm:spPr/>
      <dgm:t>
        <a:bodyPr/>
        <a:lstStyle/>
        <a:p>
          <a:endParaRPr lang="en-US">
            <a:solidFill>
              <a:schemeClr val="bg2"/>
            </a:solidFill>
          </a:endParaRPr>
        </a:p>
      </dgm:t>
    </dgm:pt>
    <dgm:pt modelId="{F2C97C3D-0E3D-4E15-B24C-4B950545952D}">
      <dgm:prSet phldrT="[Text]"/>
      <dgm:spPr/>
      <dgm:t>
        <a:bodyPr/>
        <a:lstStyle/>
        <a:p>
          <a:r>
            <a:rPr lang="en-US" dirty="0">
              <a:solidFill>
                <a:schemeClr val="bg2"/>
              </a:solidFill>
            </a:rPr>
            <a:t>Monthly Energy Bill Savings</a:t>
          </a:r>
        </a:p>
      </dgm:t>
    </dgm:pt>
    <dgm:pt modelId="{82C7ED13-E216-4E77-8879-A7586C973E98}" type="parTrans" cxnId="{A77297D4-255F-40A4-8CDE-4A9D11A0397D}">
      <dgm:prSet/>
      <dgm:spPr/>
      <dgm:t>
        <a:bodyPr/>
        <a:lstStyle/>
        <a:p>
          <a:endParaRPr lang="en-US">
            <a:solidFill>
              <a:schemeClr val="bg2"/>
            </a:solidFill>
          </a:endParaRPr>
        </a:p>
      </dgm:t>
    </dgm:pt>
    <dgm:pt modelId="{941E431A-EC84-401B-9E08-44F9BBCB4495}" type="sibTrans" cxnId="{A77297D4-255F-40A4-8CDE-4A9D11A0397D}">
      <dgm:prSet/>
      <dgm:spPr/>
      <dgm:t>
        <a:bodyPr/>
        <a:lstStyle/>
        <a:p>
          <a:endParaRPr lang="en-US">
            <a:solidFill>
              <a:schemeClr val="bg2"/>
            </a:solidFill>
          </a:endParaRPr>
        </a:p>
      </dgm:t>
    </dgm:pt>
    <dgm:pt modelId="{40614834-9AC5-4555-AD8C-D6B945A89B19}">
      <dgm:prSet phldrT="[Text]"/>
      <dgm:spPr/>
      <dgm:t>
        <a:bodyPr/>
        <a:lstStyle/>
        <a:p>
          <a:r>
            <a:rPr lang="en-US" dirty="0">
              <a:solidFill>
                <a:schemeClr val="bg2"/>
              </a:solidFill>
            </a:rPr>
            <a:t>Rebate Amount</a:t>
          </a:r>
        </a:p>
      </dgm:t>
    </dgm:pt>
    <dgm:pt modelId="{2817D987-79A6-40B1-8680-F33E312163D3}" type="parTrans" cxnId="{DA2AF1DC-B8C2-4E8D-9CFE-95FC2ACCABAA}">
      <dgm:prSet/>
      <dgm:spPr/>
      <dgm:t>
        <a:bodyPr/>
        <a:lstStyle/>
        <a:p>
          <a:endParaRPr lang="en-US">
            <a:solidFill>
              <a:schemeClr val="bg2"/>
            </a:solidFill>
          </a:endParaRPr>
        </a:p>
      </dgm:t>
    </dgm:pt>
    <dgm:pt modelId="{C4ADDFE9-F2CC-415F-A469-87F99C82053E}" type="sibTrans" cxnId="{DA2AF1DC-B8C2-4E8D-9CFE-95FC2ACCABAA}">
      <dgm:prSet/>
      <dgm:spPr/>
      <dgm:t>
        <a:bodyPr/>
        <a:lstStyle/>
        <a:p>
          <a:endParaRPr lang="en-US">
            <a:solidFill>
              <a:schemeClr val="bg2"/>
            </a:solidFill>
          </a:endParaRPr>
        </a:p>
      </dgm:t>
    </dgm:pt>
    <dgm:pt modelId="{A5466413-1D00-4AD4-A7FB-0D8B11865852}" type="pres">
      <dgm:prSet presAssocID="{0068D026-93F5-437E-8690-0793B22EC4F8}" presName="diagram" presStyleCnt="0">
        <dgm:presLayoutVars>
          <dgm:dir/>
          <dgm:resizeHandles val="exact"/>
        </dgm:presLayoutVars>
      </dgm:prSet>
      <dgm:spPr/>
      <dgm:t>
        <a:bodyPr/>
        <a:lstStyle/>
        <a:p>
          <a:endParaRPr lang="en-US"/>
        </a:p>
      </dgm:t>
    </dgm:pt>
    <dgm:pt modelId="{340FE6F6-0632-43B0-A1BA-DC67AE1C64EB}" type="pres">
      <dgm:prSet presAssocID="{33786374-9A79-4EB1-94A2-8765A94749A5}" presName="node" presStyleLbl="node1" presStyleIdx="0" presStyleCnt="3">
        <dgm:presLayoutVars>
          <dgm:bulletEnabled val="1"/>
        </dgm:presLayoutVars>
      </dgm:prSet>
      <dgm:spPr/>
      <dgm:t>
        <a:bodyPr/>
        <a:lstStyle/>
        <a:p>
          <a:endParaRPr lang="en-US"/>
        </a:p>
      </dgm:t>
    </dgm:pt>
    <dgm:pt modelId="{73070F22-11B7-45CA-B0D8-843299F0ADEC}" type="pres">
      <dgm:prSet presAssocID="{5C8F005B-67E1-4158-8FEA-7A3BC2BA5D8D}" presName="sibTrans" presStyleCnt="0"/>
      <dgm:spPr/>
    </dgm:pt>
    <dgm:pt modelId="{6C298158-1D8F-4219-94F1-D0FFB806DEF6}" type="pres">
      <dgm:prSet presAssocID="{F2C97C3D-0E3D-4E15-B24C-4B950545952D}" presName="node" presStyleLbl="node1" presStyleIdx="1" presStyleCnt="3">
        <dgm:presLayoutVars>
          <dgm:bulletEnabled val="1"/>
        </dgm:presLayoutVars>
      </dgm:prSet>
      <dgm:spPr/>
      <dgm:t>
        <a:bodyPr/>
        <a:lstStyle/>
        <a:p>
          <a:endParaRPr lang="en-US"/>
        </a:p>
      </dgm:t>
    </dgm:pt>
    <dgm:pt modelId="{16642DDB-1873-404D-A9A2-72E0C047F9C5}" type="pres">
      <dgm:prSet presAssocID="{941E431A-EC84-401B-9E08-44F9BBCB4495}" presName="sibTrans" presStyleCnt="0"/>
      <dgm:spPr/>
    </dgm:pt>
    <dgm:pt modelId="{2CE65EF9-1600-4D7F-9F94-A8D85484EE13}" type="pres">
      <dgm:prSet presAssocID="{40614834-9AC5-4555-AD8C-D6B945A89B19}" presName="node" presStyleLbl="node1" presStyleIdx="2" presStyleCnt="3">
        <dgm:presLayoutVars>
          <dgm:bulletEnabled val="1"/>
        </dgm:presLayoutVars>
      </dgm:prSet>
      <dgm:spPr/>
      <dgm:t>
        <a:bodyPr/>
        <a:lstStyle/>
        <a:p>
          <a:endParaRPr lang="en-US"/>
        </a:p>
      </dgm:t>
    </dgm:pt>
  </dgm:ptLst>
  <dgm:cxnLst>
    <dgm:cxn modelId="{00236013-8738-4884-87E7-CA423089FB9B}" type="presOf" srcId="{33786374-9A79-4EB1-94A2-8765A94749A5}" destId="{340FE6F6-0632-43B0-A1BA-DC67AE1C64EB}" srcOrd="0" destOrd="0" presId="urn:microsoft.com/office/officeart/2005/8/layout/default"/>
    <dgm:cxn modelId="{83D7B29A-21C2-4FB2-BF88-918B0918DB38}" srcId="{0068D026-93F5-437E-8690-0793B22EC4F8}" destId="{33786374-9A79-4EB1-94A2-8765A94749A5}" srcOrd="0" destOrd="0" parTransId="{986B1468-624C-40C2-AADC-61478B10A898}" sibTransId="{5C8F005B-67E1-4158-8FEA-7A3BC2BA5D8D}"/>
    <dgm:cxn modelId="{DA2AF1DC-B8C2-4E8D-9CFE-95FC2ACCABAA}" srcId="{0068D026-93F5-437E-8690-0793B22EC4F8}" destId="{40614834-9AC5-4555-AD8C-D6B945A89B19}" srcOrd="2" destOrd="0" parTransId="{2817D987-79A6-40B1-8680-F33E312163D3}" sibTransId="{C4ADDFE9-F2CC-415F-A469-87F99C82053E}"/>
    <dgm:cxn modelId="{275F3D28-BA6D-469A-AAB2-24FD57C3B6B7}" type="presOf" srcId="{40614834-9AC5-4555-AD8C-D6B945A89B19}" destId="{2CE65EF9-1600-4D7F-9F94-A8D85484EE13}" srcOrd="0" destOrd="0" presId="urn:microsoft.com/office/officeart/2005/8/layout/default"/>
    <dgm:cxn modelId="{C7FC53D9-02ED-4E14-B1A6-62B95C90C357}" type="presOf" srcId="{0068D026-93F5-437E-8690-0793B22EC4F8}" destId="{A5466413-1D00-4AD4-A7FB-0D8B11865852}" srcOrd="0" destOrd="0" presId="urn:microsoft.com/office/officeart/2005/8/layout/default"/>
    <dgm:cxn modelId="{A77297D4-255F-40A4-8CDE-4A9D11A0397D}" srcId="{0068D026-93F5-437E-8690-0793B22EC4F8}" destId="{F2C97C3D-0E3D-4E15-B24C-4B950545952D}" srcOrd="1" destOrd="0" parTransId="{82C7ED13-E216-4E77-8879-A7586C973E98}" sibTransId="{941E431A-EC84-401B-9E08-44F9BBCB4495}"/>
    <dgm:cxn modelId="{1016C11F-C310-4BD5-B276-4415BDB9C931}" type="presOf" srcId="{F2C97C3D-0E3D-4E15-B24C-4B950545952D}" destId="{6C298158-1D8F-4219-94F1-D0FFB806DEF6}" srcOrd="0" destOrd="0" presId="urn:microsoft.com/office/officeart/2005/8/layout/default"/>
    <dgm:cxn modelId="{89D73024-54B6-4945-AA15-EEAD346A5351}" type="presParOf" srcId="{A5466413-1D00-4AD4-A7FB-0D8B11865852}" destId="{340FE6F6-0632-43B0-A1BA-DC67AE1C64EB}" srcOrd="0" destOrd="0" presId="urn:microsoft.com/office/officeart/2005/8/layout/default"/>
    <dgm:cxn modelId="{91215F2B-057C-4BA8-BBA8-4D6F1D1A811F}" type="presParOf" srcId="{A5466413-1D00-4AD4-A7FB-0D8B11865852}" destId="{73070F22-11B7-45CA-B0D8-843299F0ADEC}" srcOrd="1" destOrd="0" presId="urn:microsoft.com/office/officeart/2005/8/layout/default"/>
    <dgm:cxn modelId="{02F3DC2B-A5AF-4E96-BC65-49D170E8B632}" type="presParOf" srcId="{A5466413-1D00-4AD4-A7FB-0D8B11865852}" destId="{6C298158-1D8F-4219-94F1-D0FFB806DEF6}" srcOrd="2" destOrd="0" presId="urn:microsoft.com/office/officeart/2005/8/layout/default"/>
    <dgm:cxn modelId="{7D87BE5E-9153-4EAC-B514-0B0A5C4E2FD6}" type="presParOf" srcId="{A5466413-1D00-4AD4-A7FB-0D8B11865852}" destId="{16642DDB-1873-404D-A9A2-72E0C047F9C5}" srcOrd="3" destOrd="0" presId="urn:microsoft.com/office/officeart/2005/8/layout/default"/>
    <dgm:cxn modelId="{D07B3163-A6E7-4BAE-832B-4CE8A9B02057}" type="presParOf" srcId="{A5466413-1D00-4AD4-A7FB-0D8B11865852}" destId="{2CE65EF9-1600-4D7F-9F94-A8D85484EE1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8D026-93F5-437E-8690-0793B22EC4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786374-9A79-4EB1-94A2-8765A94749A5}">
      <dgm:prSet phldrT="[Text]"/>
      <dgm:spPr/>
      <dgm:t>
        <a:bodyPr/>
        <a:lstStyle/>
        <a:p>
          <a:r>
            <a:rPr lang="en-US" dirty="0">
              <a:solidFill>
                <a:schemeClr val="bg2"/>
              </a:solidFill>
            </a:rPr>
            <a:t>Payment Type</a:t>
          </a:r>
        </a:p>
      </dgm:t>
    </dgm:pt>
    <dgm:pt modelId="{986B1468-624C-40C2-AADC-61478B10A898}" type="parTrans" cxnId="{83D7B29A-21C2-4FB2-BF88-918B0918DB38}">
      <dgm:prSet/>
      <dgm:spPr/>
      <dgm:t>
        <a:bodyPr/>
        <a:lstStyle/>
        <a:p>
          <a:endParaRPr lang="en-US">
            <a:solidFill>
              <a:schemeClr val="bg2"/>
            </a:solidFill>
          </a:endParaRPr>
        </a:p>
      </dgm:t>
    </dgm:pt>
    <dgm:pt modelId="{5C8F005B-67E1-4158-8FEA-7A3BC2BA5D8D}" type="sibTrans" cxnId="{83D7B29A-21C2-4FB2-BF88-918B0918DB38}">
      <dgm:prSet/>
      <dgm:spPr/>
      <dgm:t>
        <a:bodyPr/>
        <a:lstStyle/>
        <a:p>
          <a:endParaRPr lang="en-US">
            <a:solidFill>
              <a:schemeClr val="bg2"/>
            </a:solidFill>
          </a:endParaRPr>
        </a:p>
      </dgm:t>
    </dgm:pt>
    <dgm:pt modelId="{F2C97C3D-0E3D-4E15-B24C-4B950545952D}">
      <dgm:prSet phldrT="[Text]"/>
      <dgm:spPr/>
      <dgm:t>
        <a:bodyPr/>
        <a:lstStyle/>
        <a:p>
          <a:r>
            <a:rPr lang="en-US" dirty="0">
              <a:solidFill>
                <a:schemeClr val="bg2"/>
              </a:solidFill>
            </a:rPr>
            <a:t>Interest Rate</a:t>
          </a:r>
        </a:p>
      </dgm:t>
    </dgm:pt>
    <dgm:pt modelId="{82C7ED13-E216-4E77-8879-A7586C973E98}" type="parTrans" cxnId="{A77297D4-255F-40A4-8CDE-4A9D11A0397D}">
      <dgm:prSet/>
      <dgm:spPr/>
      <dgm:t>
        <a:bodyPr/>
        <a:lstStyle/>
        <a:p>
          <a:endParaRPr lang="en-US">
            <a:solidFill>
              <a:schemeClr val="bg2"/>
            </a:solidFill>
          </a:endParaRPr>
        </a:p>
      </dgm:t>
    </dgm:pt>
    <dgm:pt modelId="{941E431A-EC84-401B-9E08-44F9BBCB4495}" type="sibTrans" cxnId="{A77297D4-255F-40A4-8CDE-4A9D11A0397D}">
      <dgm:prSet/>
      <dgm:spPr/>
      <dgm:t>
        <a:bodyPr/>
        <a:lstStyle/>
        <a:p>
          <a:endParaRPr lang="en-US">
            <a:solidFill>
              <a:schemeClr val="bg2"/>
            </a:solidFill>
          </a:endParaRPr>
        </a:p>
      </dgm:t>
    </dgm:pt>
    <dgm:pt modelId="{40614834-9AC5-4555-AD8C-D6B945A89B19}">
      <dgm:prSet phldrT="[Text]"/>
      <dgm:spPr/>
      <dgm:t>
        <a:bodyPr/>
        <a:lstStyle/>
        <a:p>
          <a:r>
            <a:rPr lang="en-US" dirty="0">
              <a:solidFill>
                <a:schemeClr val="bg2"/>
              </a:solidFill>
            </a:rPr>
            <a:t>Monthly Payment</a:t>
          </a:r>
        </a:p>
      </dgm:t>
    </dgm:pt>
    <dgm:pt modelId="{2817D987-79A6-40B1-8680-F33E312163D3}" type="parTrans" cxnId="{DA2AF1DC-B8C2-4E8D-9CFE-95FC2ACCABAA}">
      <dgm:prSet/>
      <dgm:spPr/>
      <dgm:t>
        <a:bodyPr/>
        <a:lstStyle/>
        <a:p>
          <a:endParaRPr lang="en-US">
            <a:solidFill>
              <a:schemeClr val="bg2"/>
            </a:solidFill>
          </a:endParaRPr>
        </a:p>
      </dgm:t>
    </dgm:pt>
    <dgm:pt modelId="{C4ADDFE9-F2CC-415F-A469-87F99C82053E}" type="sibTrans" cxnId="{DA2AF1DC-B8C2-4E8D-9CFE-95FC2ACCABAA}">
      <dgm:prSet/>
      <dgm:spPr/>
      <dgm:t>
        <a:bodyPr/>
        <a:lstStyle/>
        <a:p>
          <a:endParaRPr lang="en-US">
            <a:solidFill>
              <a:schemeClr val="bg2"/>
            </a:solidFill>
          </a:endParaRPr>
        </a:p>
      </dgm:t>
    </dgm:pt>
    <dgm:pt modelId="{D9704F22-6BDF-4E38-B2ED-BB62EC13664D}">
      <dgm:prSet/>
      <dgm:spPr/>
      <dgm:t>
        <a:bodyPr/>
        <a:lstStyle/>
        <a:p>
          <a:r>
            <a:rPr lang="en-US" dirty="0">
              <a:solidFill>
                <a:schemeClr val="bg2"/>
              </a:solidFill>
            </a:rPr>
            <a:t>Minimum Cash Down</a:t>
          </a:r>
        </a:p>
      </dgm:t>
    </dgm:pt>
    <dgm:pt modelId="{5C4992DD-8A12-4E56-A134-0188D25FF366}" type="parTrans" cxnId="{EF45D145-4410-4B35-9048-8C9517775152}">
      <dgm:prSet/>
      <dgm:spPr/>
      <dgm:t>
        <a:bodyPr/>
        <a:lstStyle/>
        <a:p>
          <a:endParaRPr lang="en-US">
            <a:solidFill>
              <a:schemeClr val="bg2"/>
            </a:solidFill>
          </a:endParaRPr>
        </a:p>
      </dgm:t>
    </dgm:pt>
    <dgm:pt modelId="{B3D66754-BB72-4480-A3C2-85AD129FE064}" type="sibTrans" cxnId="{EF45D145-4410-4B35-9048-8C9517775152}">
      <dgm:prSet/>
      <dgm:spPr/>
      <dgm:t>
        <a:bodyPr/>
        <a:lstStyle/>
        <a:p>
          <a:endParaRPr lang="en-US">
            <a:solidFill>
              <a:schemeClr val="bg2"/>
            </a:solidFill>
          </a:endParaRPr>
        </a:p>
      </dgm:t>
    </dgm:pt>
    <dgm:pt modelId="{BF7BF7D2-A4A1-4F8E-BA63-92A7CFEA0337}">
      <dgm:prSet/>
      <dgm:spPr/>
      <dgm:t>
        <a:bodyPr/>
        <a:lstStyle/>
        <a:p>
          <a:r>
            <a:rPr lang="en-US" dirty="0">
              <a:solidFill>
                <a:schemeClr val="bg2"/>
              </a:solidFill>
            </a:rPr>
            <a:t>FICO Considered</a:t>
          </a:r>
        </a:p>
      </dgm:t>
    </dgm:pt>
    <dgm:pt modelId="{7E03CCFA-236F-4BDC-A903-21B8C18E8116}" type="parTrans" cxnId="{1944BE05-A223-4A66-A61D-CD5C270B6D9B}">
      <dgm:prSet/>
      <dgm:spPr/>
      <dgm:t>
        <a:bodyPr/>
        <a:lstStyle/>
        <a:p>
          <a:endParaRPr lang="en-US">
            <a:solidFill>
              <a:schemeClr val="bg2"/>
            </a:solidFill>
          </a:endParaRPr>
        </a:p>
      </dgm:t>
    </dgm:pt>
    <dgm:pt modelId="{65223FFA-F4D6-43D0-8F81-046DD9069D26}" type="sibTrans" cxnId="{1944BE05-A223-4A66-A61D-CD5C270B6D9B}">
      <dgm:prSet/>
      <dgm:spPr/>
      <dgm:t>
        <a:bodyPr/>
        <a:lstStyle/>
        <a:p>
          <a:endParaRPr lang="en-US">
            <a:solidFill>
              <a:schemeClr val="bg2"/>
            </a:solidFill>
          </a:endParaRPr>
        </a:p>
      </dgm:t>
    </dgm:pt>
    <dgm:pt modelId="{CBBE7225-69D7-49CB-8C88-18A8B24BA72B}">
      <dgm:prSet/>
      <dgm:spPr/>
      <dgm:t>
        <a:bodyPr/>
        <a:lstStyle/>
        <a:p>
          <a:r>
            <a:rPr lang="en-US" dirty="0">
              <a:solidFill>
                <a:schemeClr val="bg2"/>
              </a:solidFill>
            </a:rPr>
            <a:t>Local Sponsorship</a:t>
          </a:r>
        </a:p>
      </dgm:t>
    </dgm:pt>
    <dgm:pt modelId="{5452A3EB-6824-43DD-9D4C-BEFB3464D9AE}" type="parTrans" cxnId="{F990A72E-ED78-4A96-B88F-0CD77962567D}">
      <dgm:prSet/>
      <dgm:spPr/>
      <dgm:t>
        <a:bodyPr/>
        <a:lstStyle/>
        <a:p>
          <a:endParaRPr lang="en-US">
            <a:solidFill>
              <a:schemeClr val="bg2"/>
            </a:solidFill>
          </a:endParaRPr>
        </a:p>
      </dgm:t>
    </dgm:pt>
    <dgm:pt modelId="{565E2A90-E199-4BF6-9C9A-A7AF01957937}" type="sibTrans" cxnId="{F990A72E-ED78-4A96-B88F-0CD77962567D}">
      <dgm:prSet/>
      <dgm:spPr/>
      <dgm:t>
        <a:bodyPr/>
        <a:lstStyle/>
        <a:p>
          <a:endParaRPr lang="en-US">
            <a:solidFill>
              <a:schemeClr val="bg2"/>
            </a:solidFill>
          </a:endParaRPr>
        </a:p>
      </dgm:t>
    </dgm:pt>
    <dgm:pt modelId="{71E491CF-37A1-4789-8A10-72E05BB8B970}">
      <dgm:prSet/>
      <dgm:spPr/>
      <dgm:t>
        <a:bodyPr/>
        <a:lstStyle/>
        <a:p>
          <a:r>
            <a:rPr lang="en-US" dirty="0">
              <a:solidFill>
                <a:schemeClr val="bg2"/>
              </a:solidFill>
            </a:rPr>
            <a:t>Instant Qualification</a:t>
          </a:r>
        </a:p>
      </dgm:t>
    </dgm:pt>
    <dgm:pt modelId="{03CEED0B-A272-4EB0-8AFB-8F0C2DF6355A}" type="parTrans" cxnId="{FA525B8B-CB61-4D8E-BE01-46226A2282C9}">
      <dgm:prSet/>
      <dgm:spPr/>
      <dgm:t>
        <a:bodyPr/>
        <a:lstStyle/>
        <a:p>
          <a:endParaRPr lang="en-US">
            <a:solidFill>
              <a:schemeClr val="bg2"/>
            </a:solidFill>
          </a:endParaRPr>
        </a:p>
      </dgm:t>
    </dgm:pt>
    <dgm:pt modelId="{8189A194-D66D-425D-9390-E7C0A9F4062C}" type="sibTrans" cxnId="{FA525B8B-CB61-4D8E-BE01-46226A2282C9}">
      <dgm:prSet/>
      <dgm:spPr/>
      <dgm:t>
        <a:bodyPr/>
        <a:lstStyle/>
        <a:p>
          <a:endParaRPr lang="en-US">
            <a:solidFill>
              <a:schemeClr val="bg2"/>
            </a:solidFill>
          </a:endParaRPr>
        </a:p>
      </dgm:t>
    </dgm:pt>
    <dgm:pt modelId="{A5466413-1D00-4AD4-A7FB-0D8B11865852}" type="pres">
      <dgm:prSet presAssocID="{0068D026-93F5-437E-8690-0793B22EC4F8}" presName="diagram" presStyleCnt="0">
        <dgm:presLayoutVars>
          <dgm:dir/>
          <dgm:resizeHandles val="exact"/>
        </dgm:presLayoutVars>
      </dgm:prSet>
      <dgm:spPr/>
      <dgm:t>
        <a:bodyPr/>
        <a:lstStyle/>
        <a:p>
          <a:endParaRPr lang="en-US"/>
        </a:p>
      </dgm:t>
    </dgm:pt>
    <dgm:pt modelId="{340FE6F6-0632-43B0-A1BA-DC67AE1C64EB}" type="pres">
      <dgm:prSet presAssocID="{33786374-9A79-4EB1-94A2-8765A94749A5}" presName="node" presStyleLbl="node1" presStyleIdx="0" presStyleCnt="7">
        <dgm:presLayoutVars>
          <dgm:bulletEnabled val="1"/>
        </dgm:presLayoutVars>
      </dgm:prSet>
      <dgm:spPr/>
      <dgm:t>
        <a:bodyPr/>
        <a:lstStyle/>
        <a:p>
          <a:endParaRPr lang="en-US"/>
        </a:p>
      </dgm:t>
    </dgm:pt>
    <dgm:pt modelId="{73070F22-11B7-45CA-B0D8-843299F0ADEC}" type="pres">
      <dgm:prSet presAssocID="{5C8F005B-67E1-4158-8FEA-7A3BC2BA5D8D}" presName="sibTrans" presStyleCnt="0"/>
      <dgm:spPr/>
    </dgm:pt>
    <dgm:pt modelId="{6C298158-1D8F-4219-94F1-D0FFB806DEF6}" type="pres">
      <dgm:prSet presAssocID="{F2C97C3D-0E3D-4E15-B24C-4B950545952D}" presName="node" presStyleLbl="node1" presStyleIdx="1" presStyleCnt="7">
        <dgm:presLayoutVars>
          <dgm:bulletEnabled val="1"/>
        </dgm:presLayoutVars>
      </dgm:prSet>
      <dgm:spPr/>
      <dgm:t>
        <a:bodyPr/>
        <a:lstStyle/>
        <a:p>
          <a:endParaRPr lang="en-US"/>
        </a:p>
      </dgm:t>
    </dgm:pt>
    <dgm:pt modelId="{16642DDB-1873-404D-A9A2-72E0C047F9C5}" type="pres">
      <dgm:prSet presAssocID="{941E431A-EC84-401B-9E08-44F9BBCB4495}" presName="sibTrans" presStyleCnt="0"/>
      <dgm:spPr/>
    </dgm:pt>
    <dgm:pt modelId="{2CE65EF9-1600-4D7F-9F94-A8D85484EE13}" type="pres">
      <dgm:prSet presAssocID="{40614834-9AC5-4555-AD8C-D6B945A89B19}" presName="node" presStyleLbl="node1" presStyleIdx="2" presStyleCnt="7">
        <dgm:presLayoutVars>
          <dgm:bulletEnabled val="1"/>
        </dgm:presLayoutVars>
      </dgm:prSet>
      <dgm:spPr/>
      <dgm:t>
        <a:bodyPr/>
        <a:lstStyle/>
        <a:p>
          <a:endParaRPr lang="en-US"/>
        </a:p>
      </dgm:t>
    </dgm:pt>
    <dgm:pt modelId="{316EA257-A13A-409C-A57C-E054FDA53F51}" type="pres">
      <dgm:prSet presAssocID="{C4ADDFE9-F2CC-415F-A469-87F99C82053E}" presName="sibTrans" presStyleCnt="0"/>
      <dgm:spPr/>
    </dgm:pt>
    <dgm:pt modelId="{8F3E6322-2461-4428-9C65-9BFEC33A5E62}" type="pres">
      <dgm:prSet presAssocID="{D9704F22-6BDF-4E38-B2ED-BB62EC13664D}" presName="node" presStyleLbl="node1" presStyleIdx="3" presStyleCnt="7">
        <dgm:presLayoutVars>
          <dgm:bulletEnabled val="1"/>
        </dgm:presLayoutVars>
      </dgm:prSet>
      <dgm:spPr/>
      <dgm:t>
        <a:bodyPr/>
        <a:lstStyle/>
        <a:p>
          <a:endParaRPr lang="en-US"/>
        </a:p>
      </dgm:t>
    </dgm:pt>
    <dgm:pt modelId="{4507694A-37E4-4D8C-AD97-EEF8D0A7F133}" type="pres">
      <dgm:prSet presAssocID="{B3D66754-BB72-4480-A3C2-85AD129FE064}" presName="sibTrans" presStyleCnt="0"/>
      <dgm:spPr/>
    </dgm:pt>
    <dgm:pt modelId="{A9650091-1B16-4D81-A07A-ACF6336B8493}" type="pres">
      <dgm:prSet presAssocID="{BF7BF7D2-A4A1-4F8E-BA63-92A7CFEA0337}" presName="node" presStyleLbl="node1" presStyleIdx="4" presStyleCnt="7">
        <dgm:presLayoutVars>
          <dgm:bulletEnabled val="1"/>
        </dgm:presLayoutVars>
      </dgm:prSet>
      <dgm:spPr/>
      <dgm:t>
        <a:bodyPr/>
        <a:lstStyle/>
        <a:p>
          <a:endParaRPr lang="en-US"/>
        </a:p>
      </dgm:t>
    </dgm:pt>
    <dgm:pt modelId="{4B2F464D-0884-4D3F-A98A-2229F9FE0BD5}" type="pres">
      <dgm:prSet presAssocID="{65223FFA-F4D6-43D0-8F81-046DD9069D26}" presName="sibTrans" presStyleCnt="0"/>
      <dgm:spPr/>
    </dgm:pt>
    <dgm:pt modelId="{F45E8AC6-CE98-4819-BA1C-426AD57B9DEF}" type="pres">
      <dgm:prSet presAssocID="{CBBE7225-69D7-49CB-8C88-18A8B24BA72B}" presName="node" presStyleLbl="node1" presStyleIdx="5" presStyleCnt="7" custLinFactNeighborX="-3665" custLinFactNeighborY="3346">
        <dgm:presLayoutVars>
          <dgm:bulletEnabled val="1"/>
        </dgm:presLayoutVars>
      </dgm:prSet>
      <dgm:spPr/>
      <dgm:t>
        <a:bodyPr/>
        <a:lstStyle/>
        <a:p>
          <a:endParaRPr lang="en-US"/>
        </a:p>
      </dgm:t>
    </dgm:pt>
    <dgm:pt modelId="{3F3EEC24-4514-493D-A540-EA8CD700686D}" type="pres">
      <dgm:prSet presAssocID="{565E2A90-E199-4BF6-9C9A-A7AF01957937}" presName="sibTrans" presStyleCnt="0"/>
      <dgm:spPr/>
    </dgm:pt>
    <dgm:pt modelId="{BA26E60F-3B8C-4709-ABBF-63C539F7238F}" type="pres">
      <dgm:prSet presAssocID="{71E491CF-37A1-4789-8A10-72E05BB8B970}" presName="node" presStyleLbl="node1" presStyleIdx="6" presStyleCnt="7">
        <dgm:presLayoutVars>
          <dgm:bulletEnabled val="1"/>
        </dgm:presLayoutVars>
      </dgm:prSet>
      <dgm:spPr/>
      <dgm:t>
        <a:bodyPr/>
        <a:lstStyle/>
        <a:p>
          <a:endParaRPr lang="en-US"/>
        </a:p>
      </dgm:t>
    </dgm:pt>
  </dgm:ptLst>
  <dgm:cxnLst>
    <dgm:cxn modelId="{DCFA6185-710C-4CEA-BDAB-2BE64A168B35}" type="presOf" srcId="{BF7BF7D2-A4A1-4F8E-BA63-92A7CFEA0337}" destId="{A9650091-1B16-4D81-A07A-ACF6336B8493}" srcOrd="0" destOrd="0" presId="urn:microsoft.com/office/officeart/2005/8/layout/default"/>
    <dgm:cxn modelId="{275F3D28-BA6D-469A-AAB2-24FD57C3B6B7}" type="presOf" srcId="{40614834-9AC5-4555-AD8C-D6B945A89B19}" destId="{2CE65EF9-1600-4D7F-9F94-A8D85484EE13}" srcOrd="0" destOrd="0" presId="urn:microsoft.com/office/officeart/2005/8/layout/default"/>
    <dgm:cxn modelId="{FCA19E42-FD3A-48BE-B70C-D91B3CB31A89}" type="presOf" srcId="{71E491CF-37A1-4789-8A10-72E05BB8B970}" destId="{BA26E60F-3B8C-4709-ABBF-63C539F7238F}" srcOrd="0" destOrd="0" presId="urn:microsoft.com/office/officeart/2005/8/layout/default"/>
    <dgm:cxn modelId="{1016C11F-C310-4BD5-B276-4415BDB9C931}" type="presOf" srcId="{F2C97C3D-0E3D-4E15-B24C-4B950545952D}" destId="{6C298158-1D8F-4219-94F1-D0FFB806DEF6}" srcOrd="0" destOrd="0" presId="urn:microsoft.com/office/officeart/2005/8/layout/default"/>
    <dgm:cxn modelId="{83D7B29A-21C2-4FB2-BF88-918B0918DB38}" srcId="{0068D026-93F5-437E-8690-0793B22EC4F8}" destId="{33786374-9A79-4EB1-94A2-8765A94749A5}" srcOrd="0" destOrd="0" parTransId="{986B1468-624C-40C2-AADC-61478B10A898}" sibTransId="{5C8F005B-67E1-4158-8FEA-7A3BC2BA5D8D}"/>
    <dgm:cxn modelId="{00236013-8738-4884-87E7-CA423089FB9B}" type="presOf" srcId="{33786374-9A79-4EB1-94A2-8765A94749A5}" destId="{340FE6F6-0632-43B0-A1BA-DC67AE1C64EB}" srcOrd="0" destOrd="0" presId="urn:microsoft.com/office/officeart/2005/8/layout/default"/>
    <dgm:cxn modelId="{A77297D4-255F-40A4-8CDE-4A9D11A0397D}" srcId="{0068D026-93F5-437E-8690-0793B22EC4F8}" destId="{F2C97C3D-0E3D-4E15-B24C-4B950545952D}" srcOrd="1" destOrd="0" parTransId="{82C7ED13-E216-4E77-8879-A7586C973E98}" sibTransId="{941E431A-EC84-401B-9E08-44F9BBCB4495}"/>
    <dgm:cxn modelId="{F990A72E-ED78-4A96-B88F-0CD77962567D}" srcId="{0068D026-93F5-437E-8690-0793B22EC4F8}" destId="{CBBE7225-69D7-49CB-8C88-18A8B24BA72B}" srcOrd="5" destOrd="0" parTransId="{5452A3EB-6824-43DD-9D4C-BEFB3464D9AE}" sibTransId="{565E2A90-E199-4BF6-9C9A-A7AF01957937}"/>
    <dgm:cxn modelId="{FA525B8B-CB61-4D8E-BE01-46226A2282C9}" srcId="{0068D026-93F5-437E-8690-0793B22EC4F8}" destId="{71E491CF-37A1-4789-8A10-72E05BB8B970}" srcOrd="6" destOrd="0" parTransId="{03CEED0B-A272-4EB0-8AFB-8F0C2DF6355A}" sibTransId="{8189A194-D66D-425D-9390-E7C0A9F4062C}"/>
    <dgm:cxn modelId="{1944BE05-A223-4A66-A61D-CD5C270B6D9B}" srcId="{0068D026-93F5-437E-8690-0793B22EC4F8}" destId="{BF7BF7D2-A4A1-4F8E-BA63-92A7CFEA0337}" srcOrd="4" destOrd="0" parTransId="{7E03CCFA-236F-4BDC-A903-21B8C18E8116}" sibTransId="{65223FFA-F4D6-43D0-8F81-046DD9069D26}"/>
    <dgm:cxn modelId="{EF45D145-4410-4B35-9048-8C9517775152}" srcId="{0068D026-93F5-437E-8690-0793B22EC4F8}" destId="{D9704F22-6BDF-4E38-B2ED-BB62EC13664D}" srcOrd="3" destOrd="0" parTransId="{5C4992DD-8A12-4E56-A134-0188D25FF366}" sibTransId="{B3D66754-BB72-4480-A3C2-85AD129FE064}"/>
    <dgm:cxn modelId="{DA2AF1DC-B8C2-4E8D-9CFE-95FC2ACCABAA}" srcId="{0068D026-93F5-437E-8690-0793B22EC4F8}" destId="{40614834-9AC5-4555-AD8C-D6B945A89B19}" srcOrd="2" destOrd="0" parTransId="{2817D987-79A6-40B1-8680-F33E312163D3}" sibTransId="{C4ADDFE9-F2CC-415F-A469-87F99C82053E}"/>
    <dgm:cxn modelId="{8E4D3F6F-CFEC-4228-BA10-5642A0506F4F}" type="presOf" srcId="{CBBE7225-69D7-49CB-8C88-18A8B24BA72B}" destId="{F45E8AC6-CE98-4819-BA1C-426AD57B9DEF}" srcOrd="0" destOrd="0" presId="urn:microsoft.com/office/officeart/2005/8/layout/default"/>
    <dgm:cxn modelId="{A73DCB40-1CA4-4AC4-AB9B-6E6C5E9F3F3F}" type="presOf" srcId="{D9704F22-6BDF-4E38-B2ED-BB62EC13664D}" destId="{8F3E6322-2461-4428-9C65-9BFEC33A5E62}" srcOrd="0" destOrd="0" presId="urn:microsoft.com/office/officeart/2005/8/layout/default"/>
    <dgm:cxn modelId="{C7FC53D9-02ED-4E14-B1A6-62B95C90C357}" type="presOf" srcId="{0068D026-93F5-437E-8690-0793B22EC4F8}" destId="{A5466413-1D00-4AD4-A7FB-0D8B11865852}" srcOrd="0" destOrd="0" presId="urn:microsoft.com/office/officeart/2005/8/layout/default"/>
    <dgm:cxn modelId="{89D73024-54B6-4945-AA15-EEAD346A5351}" type="presParOf" srcId="{A5466413-1D00-4AD4-A7FB-0D8B11865852}" destId="{340FE6F6-0632-43B0-A1BA-DC67AE1C64EB}" srcOrd="0" destOrd="0" presId="urn:microsoft.com/office/officeart/2005/8/layout/default"/>
    <dgm:cxn modelId="{91215F2B-057C-4BA8-BBA8-4D6F1D1A811F}" type="presParOf" srcId="{A5466413-1D00-4AD4-A7FB-0D8B11865852}" destId="{73070F22-11B7-45CA-B0D8-843299F0ADEC}" srcOrd="1" destOrd="0" presId="urn:microsoft.com/office/officeart/2005/8/layout/default"/>
    <dgm:cxn modelId="{02F3DC2B-A5AF-4E96-BC65-49D170E8B632}" type="presParOf" srcId="{A5466413-1D00-4AD4-A7FB-0D8B11865852}" destId="{6C298158-1D8F-4219-94F1-D0FFB806DEF6}" srcOrd="2" destOrd="0" presId="urn:microsoft.com/office/officeart/2005/8/layout/default"/>
    <dgm:cxn modelId="{7D87BE5E-9153-4EAC-B514-0B0A5C4E2FD6}" type="presParOf" srcId="{A5466413-1D00-4AD4-A7FB-0D8B11865852}" destId="{16642DDB-1873-404D-A9A2-72E0C047F9C5}" srcOrd="3" destOrd="0" presId="urn:microsoft.com/office/officeart/2005/8/layout/default"/>
    <dgm:cxn modelId="{D07B3163-A6E7-4BAE-832B-4CE8A9B02057}" type="presParOf" srcId="{A5466413-1D00-4AD4-A7FB-0D8B11865852}" destId="{2CE65EF9-1600-4D7F-9F94-A8D85484EE13}" srcOrd="4" destOrd="0" presId="urn:microsoft.com/office/officeart/2005/8/layout/default"/>
    <dgm:cxn modelId="{E6ACE460-3F86-4D2E-A241-4EA343BEB3AD}" type="presParOf" srcId="{A5466413-1D00-4AD4-A7FB-0D8B11865852}" destId="{316EA257-A13A-409C-A57C-E054FDA53F51}" srcOrd="5" destOrd="0" presId="urn:microsoft.com/office/officeart/2005/8/layout/default"/>
    <dgm:cxn modelId="{A45AC73C-273A-4DC7-AF27-3FA6FBE217E9}" type="presParOf" srcId="{A5466413-1D00-4AD4-A7FB-0D8B11865852}" destId="{8F3E6322-2461-4428-9C65-9BFEC33A5E62}" srcOrd="6" destOrd="0" presId="urn:microsoft.com/office/officeart/2005/8/layout/default"/>
    <dgm:cxn modelId="{80D99193-47A4-4EF6-A2CA-6183812272BD}" type="presParOf" srcId="{A5466413-1D00-4AD4-A7FB-0D8B11865852}" destId="{4507694A-37E4-4D8C-AD97-EEF8D0A7F133}" srcOrd="7" destOrd="0" presId="urn:microsoft.com/office/officeart/2005/8/layout/default"/>
    <dgm:cxn modelId="{F8745485-3053-4846-A9D1-1344ADE4C145}" type="presParOf" srcId="{A5466413-1D00-4AD4-A7FB-0D8B11865852}" destId="{A9650091-1B16-4D81-A07A-ACF6336B8493}" srcOrd="8" destOrd="0" presId="urn:microsoft.com/office/officeart/2005/8/layout/default"/>
    <dgm:cxn modelId="{D2CABCDE-2167-4BB3-8254-E8151A186394}" type="presParOf" srcId="{A5466413-1D00-4AD4-A7FB-0D8B11865852}" destId="{4B2F464D-0884-4D3F-A98A-2229F9FE0BD5}" srcOrd="9" destOrd="0" presId="urn:microsoft.com/office/officeart/2005/8/layout/default"/>
    <dgm:cxn modelId="{489F0D03-4A44-4615-A29F-3B831A55F325}" type="presParOf" srcId="{A5466413-1D00-4AD4-A7FB-0D8B11865852}" destId="{F45E8AC6-CE98-4819-BA1C-426AD57B9DEF}" srcOrd="10" destOrd="0" presId="urn:microsoft.com/office/officeart/2005/8/layout/default"/>
    <dgm:cxn modelId="{A2794EBA-73A9-4E0C-9715-08B9668FABAE}" type="presParOf" srcId="{A5466413-1D00-4AD4-A7FB-0D8B11865852}" destId="{3F3EEC24-4514-493D-A540-EA8CD700686D}" srcOrd="11" destOrd="0" presId="urn:microsoft.com/office/officeart/2005/8/layout/default"/>
    <dgm:cxn modelId="{1638DC03-33AE-4B37-BF0D-9FA3A55CD82B}" type="presParOf" srcId="{A5466413-1D00-4AD4-A7FB-0D8B11865852}" destId="{BA26E60F-3B8C-4709-ABBF-63C539F7238F}" srcOrd="1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0.52109</cdr:x>
      <cdr:y>0.0745</cdr:y>
    </cdr:from>
    <cdr:to>
      <cdr:x>0.52109</cdr:x>
      <cdr:y>0.81073</cdr:y>
    </cdr:to>
    <cdr:cxnSp macro="">
      <cdr:nvCxnSpPr>
        <cdr:cNvPr id="9" name="Straight Connector 8">
          <a:extLst xmlns:a="http://schemas.openxmlformats.org/drawingml/2006/main">
            <a:ext uri="{FF2B5EF4-FFF2-40B4-BE49-F238E27FC236}">
              <a16:creationId xmlns:a16="http://schemas.microsoft.com/office/drawing/2014/main" xmlns="" id="{03C6BD86-3A84-4BC0-A4B6-C84701593F12}"/>
            </a:ext>
          </a:extLst>
        </cdr:cNvPr>
        <cdr:cNvCxnSpPr/>
      </cdr:nvCxnSpPr>
      <cdr:spPr>
        <a:xfrm xmlns:a="http://schemas.openxmlformats.org/drawingml/2006/main" flipV="1">
          <a:off x="2904224" y="215577"/>
          <a:ext cx="0" cy="2130425"/>
        </a:xfrm>
        <a:prstGeom xmlns:a="http://schemas.openxmlformats.org/drawingml/2006/main" prst="line">
          <a:avLst/>
        </a:prstGeom>
        <a:ln xmlns:a="http://schemas.openxmlformats.org/drawingml/2006/main" w="12700">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0.21935</cdr:x>
      <cdr:y>0.06166</cdr:y>
    </cdr:from>
    <cdr:to>
      <cdr:x>0.21935</cdr:x>
      <cdr:y>0.79789</cdr:y>
    </cdr:to>
    <cdr:cxnSp macro="">
      <cdr:nvCxnSpPr>
        <cdr:cNvPr id="3" name="Straight Connector 2">
          <a:extLst xmlns:a="http://schemas.openxmlformats.org/drawingml/2006/main">
            <a:ext uri="{FF2B5EF4-FFF2-40B4-BE49-F238E27FC236}">
              <a16:creationId xmlns:a16="http://schemas.microsoft.com/office/drawing/2014/main" xmlns="" id="{864006E7-FA57-4DC9-911B-A5C0A03119C6}"/>
            </a:ext>
          </a:extLst>
        </cdr:cNvPr>
        <cdr:cNvCxnSpPr/>
      </cdr:nvCxnSpPr>
      <cdr:spPr>
        <a:xfrm xmlns:a="http://schemas.openxmlformats.org/drawingml/2006/main" flipV="1">
          <a:off x="1222516" y="178425"/>
          <a:ext cx="0" cy="2130425"/>
        </a:xfrm>
        <a:prstGeom xmlns:a="http://schemas.openxmlformats.org/drawingml/2006/main" prst="line">
          <a:avLst/>
        </a:prstGeom>
        <a:ln xmlns:a="http://schemas.openxmlformats.org/drawingml/2006/main" w="12700">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0.12489</cdr:x>
      <cdr:y>0.64859</cdr:y>
    </cdr:from>
    <cdr:to>
      <cdr:x>0.34282</cdr:x>
      <cdr:y>0.80177</cdr:y>
    </cdr:to>
    <cdr:sp macro="" textlink="">
      <cdr:nvSpPr>
        <cdr:cNvPr id="6" name="Rectangle 5"/>
        <cdr:cNvSpPr/>
      </cdr:nvSpPr>
      <cdr:spPr>
        <a:xfrm xmlns:a="http://schemas.openxmlformats.org/drawingml/2006/main">
          <a:off x="952708" y="2241499"/>
          <a:ext cx="1662451" cy="52938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400" dirty="0">
              <a:solidFill>
                <a:schemeClr val="bg2"/>
              </a:solidFill>
            </a:rPr>
            <a:t>Base Rate of Home Upgrades</a:t>
          </a:r>
        </a:p>
      </cdr:txBody>
    </cdr:sp>
  </cdr:relSizeAnchor>
  <cdr:relSizeAnchor xmlns:cdr="http://schemas.openxmlformats.org/drawingml/2006/chartDrawing">
    <cdr:from>
      <cdr:x>0.41421</cdr:x>
      <cdr:y>0.64511</cdr:y>
    </cdr:from>
    <cdr:to>
      <cdr:x>0.64432</cdr:x>
      <cdr:y>0.81221</cdr:y>
    </cdr:to>
    <cdr:sp macro="" textlink="">
      <cdr:nvSpPr>
        <cdr:cNvPr id="7" name="Rectangle 6"/>
        <cdr:cNvSpPr/>
      </cdr:nvSpPr>
      <cdr:spPr>
        <a:xfrm xmlns:a="http://schemas.openxmlformats.org/drawingml/2006/main">
          <a:off x="3159762" y="2229469"/>
          <a:ext cx="1755365" cy="57751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2"/>
              </a:solidFill>
            </a:rPr>
            <a:t>Increase</a:t>
          </a:r>
          <a:r>
            <a:rPr lang="en-US" sz="1400" baseline="0" dirty="0">
              <a:solidFill>
                <a:schemeClr val="bg2"/>
              </a:solidFill>
            </a:rPr>
            <a:t> After Adding EUC Rebates</a:t>
          </a:r>
          <a:endParaRPr lang="en-US" sz="1400" dirty="0">
            <a:solidFill>
              <a:schemeClr val="bg2"/>
            </a:solidFill>
          </a:endParaRPr>
        </a:p>
      </cdr:txBody>
    </cdr:sp>
  </cdr:relSizeAnchor>
  <cdr:relSizeAnchor xmlns:cdr="http://schemas.openxmlformats.org/drawingml/2006/chartDrawing">
    <cdr:from>
      <cdr:x>0.82405</cdr:x>
      <cdr:y>0.06611</cdr:y>
    </cdr:from>
    <cdr:to>
      <cdr:x>0.82405</cdr:x>
      <cdr:y>0.80234</cdr:y>
    </cdr:to>
    <cdr:cxnSp macro="">
      <cdr:nvCxnSpPr>
        <cdr:cNvPr id="10" name="Straight Connector 9">
          <a:extLst xmlns:a="http://schemas.openxmlformats.org/drawingml/2006/main">
            <a:ext uri="{FF2B5EF4-FFF2-40B4-BE49-F238E27FC236}">
              <a16:creationId xmlns:a16="http://schemas.microsoft.com/office/drawing/2014/main" xmlns="" id="{CAF69B71-8FBD-4AD2-B800-D8B1BD14BECB}"/>
            </a:ext>
          </a:extLst>
        </cdr:cNvPr>
        <cdr:cNvCxnSpPr/>
      </cdr:nvCxnSpPr>
      <cdr:spPr>
        <a:xfrm xmlns:a="http://schemas.openxmlformats.org/drawingml/2006/main" flipV="1">
          <a:off x="4592756" y="191314"/>
          <a:ext cx="0" cy="2130425"/>
        </a:xfrm>
        <a:prstGeom xmlns:a="http://schemas.openxmlformats.org/drawingml/2006/main" prst="line">
          <a:avLst/>
        </a:prstGeom>
        <a:ln xmlns:a="http://schemas.openxmlformats.org/drawingml/2006/main" w="12700">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0.71348</cdr:x>
      <cdr:y>0.64859</cdr:y>
    </cdr:from>
    <cdr:to>
      <cdr:x>0.93455</cdr:x>
      <cdr:y>0.80873</cdr:y>
    </cdr:to>
    <cdr:sp macro="" textlink="">
      <cdr:nvSpPr>
        <cdr:cNvPr id="8" name="Rectangle 7"/>
        <cdr:cNvSpPr/>
      </cdr:nvSpPr>
      <cdr:spPr>
        <a:xfrm xmlns:a="http://schemas.openxmlformats.org/drawingml/2006/main">
          <a:off x="5442701" y="2241501"/>
          <a:ext cx="1686405" cy="55345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2"/>
              </a:solidFill>
            </a:rPr>
            <a:t>Increase</a:t>
          </a:r>
          <a:r>
            <a:rPr lang="en-US" sz="1400" baseline="0" dirty="0">
              <a:solidFill>
                <a:schemeClr val="bg2"/>
              </a:solidFill>
            </a:rPr>
            <a:t> After Adding RFP</a:t>
          </a:r>
          <a:endParaRPr lang="en-US" sz="1400" dirty="0">
            <a:solidFill>
              <a:schemeClr val="bg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DE598C1-82CA-40FB-A2DC-9EEA8C7867C7}" type="datetimeFigureOut">
              <a:rPr lang="en-US" smtClean="0"/>
              <a:t>6/8/2018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B537352-BFF7-4D38-A131-588A6B9C7380}" type="slidenum">
              <a:rPr lang="en-US" smtClean="0"/>
              <a:t>‹#›</a:t>
            </a:fld>
            <a:endParaRPr lang="en-US"/>
          </a:p>
        </p:txBody>
      </p:sp>
    </p:spTree>
    <p:extLst>
      <p:ext uri="{BB962C8B-B14F-4D97-AF65-F5344CB8AC3E}">
        <p14:creationId xmlns:p14="http://schemas.microsoft.com/office/powerpoint/2010/main" val="264225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name’s Alan Elliott and I’m a Principal Consultant at Opinion Dynamics. Opinion Dynamics is a third party evaluation and market research firm and we’ve conducted several financing-related studies on behalf of the California Public Utilities Commission over the last few years. Today, we wanted to share the results from a study we completed along with Dunsky Energy Consulting that focused on the value of adding financing on top of existing rebate programs. At the time the study began, CAEATFA was preparing to roll out their first California Statewide Financing Pilot, REEL, and the CPUC was interested in looking at existing examples of financing programs and gathering any lessons learned to inform the future pilots.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15611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r>
              <a:rPr lang="en-US" dirty="0"/>
              <a:t>The LCDC and the self-report also gave us insights into what aspects of financing are most important to market-ready homeowners. The LCDC is particularly useful for this, as we can develop elasticities, aka measures of importance, for each attribute we include in the exercise. Based on the LCDC results, we found that an affordable monthly payment and lower interest rates are the most important financing attributes. We also found that the type of financing is very important. Our study found that respondents preferred financing over cash or credit card, and that term loans was the most popular option. This suggests that the regional finance program approach, which offers low interest term loans, is very attractive design in the market. </a:t>
            </a:r>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40711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pPr defTabSz="457886">
              <a:defRPr/>
            </a:pPr>
            <a:r>
              <a:rPr lang="en-US" dirty="0"/>
              <a:t>The self-report had similar findings, but also called out the importance of local sponsorship. This is another good indicator for the attractiveness of the Regional Finance model, which heavily leverages local government, credit union and utility sponsorship. The self-report also called out the importance of having a convenient qualification and application process. This is especially important in a market where options like PACE exist, which offer instant qualification through contractors.   </a:t>
            </a:r>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73182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7099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r>
              <a:rPr lang="en-US" sz="1100" dirty="0"/>
              <a:t>This study included three 2013-2015 regional financing programs that worked that provided local credit unions with loan loss reserves. In turn , these credit unions offered reduced interest rate loans for Energy Upgrade California home upgrade and advanced home upgrade projects. The overarching goal was to understand the value of adding financing on top of a rebate program in terms of participation and energy savings and to test a financing-specific cost-effectiveness approach. Today, I will be focusing on the market insights from this study and then I’ll hand it off to my colleague, Alex Hill from Dunsky, to discuss the financing-specific cost-effectiveness results. </a:t>
            </a:r>
            <a:endParaRPr lang="en-US" dirty="0"/>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68320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r>
              <a:rPr lang="en-US" dirty="0"/>
              <a:t>Our primary method was a latent class discrete choice analysis, or LCDC. The LCDC method uses survey-based shopping exercises to understand respondent preferences for a product of interest, in this case, financing for a home upgrade project. The shopping exercise randomized the project and financing attributes shown on the slide to create bundles of projects and ways to pay for them. We then asked respondents to pick which bundle they would choose, or they could indicate that they would do none of the bundles. </a:t>
            </a:r>
          </a:p>
          <a:p>
            <a:endParaRPr lang="en-US" dirty="0"/>
          </a:p>
          <a:p>
            <a:r>
              <a:rPr lang="en-US" dirty="0"/>
              <a:t>One of the benefits of LCDC is that you don’t need to limit survey respondents to actual program participants. In this case, to make sure we had enough completes to calculate robust estimates, we include both Regional Finance Program participants—76 of whom responded to the survey– and several hundred non-participant respondents. We drew the sample of non-participants from lists of customers who either recently completed an EUC project or have been seriously considering it. Taken together, our 417 respondents represented “market ready” homeowners who have completed or are seriously considering an upgrade.</a:t>
            </a:r>
          </a:p>
          <a:p>
            <a:r>
              <a:rPr lang="en-US" dirty="0"/>
              <a:t> </a:t>
            </a:r>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9058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pPr defTabSz="457886">
              <a:defRPr/>
            </a:pPr>
            <a:r>
              <a:rPr lang="en-US" dirty="0"/>
              <a:t>The data from this shopping exercise informed market simulations where we are able to build a market of multiple financing options for a given project size and project market share, or the % of the market who would choose each option. On the slide is a cleaned-up conceptual figure...the actual ones are quite a bit more complicated... that gives you an idea of how we build the market. Important things to note is that project cost is held constant and we have a variety of common financing products represented, like PACE and home equity lines of credit, as well as cash and credit card options. We also start the simulation by including a proxy for the Regional Finance Program...shown in the second column and EUC rebates, shown in the third row. Also very important, in the last column, is the “none” option, or the proportion of customer who would not do this home upgrade project with any of these financing options. Once we have this set up, we gather the inputs for attribution by seeing how the “none” market share increases as we remove the regional financing and then the rebates. We ran this analysis four times for each program at different cost levels. We would strongly encourage you to jump into to the report to better understand the mechanics of this analysis, but now we’ll jump into some of the highlights of our findings. </a:t>
            </a:r>
          </a:p>
          <a:p>
            <a:endParaRPr lang="en-US" dirty="0"/>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9735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r>
              <a:rPr lang="en-US" dirty="0"/>
              <a:t>The LCDC shows that the regional financing and rebates had small impacts on overall uptake of home upgrade projects. This reflects two things. One, that there are already many financing options available in the market. And two, that the rebate, which averaged about $2,500 dollars, is a small portion of project cost. So it wouldn't make or break the decision to do a home upgrade. </a:t>
            </a:r>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02691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r>
              <a:rPr lang="en-US" dirty="0"/>
              <a:t>In addition to the LCDC, we also asked self-report questions to the 76 Regional Finance Program participants about the importance of financing. Among actual regional finance participants, more than half of them would have done a smaller project and almost all of them would have had to put off their project to a later date. Here we have some great quotes that illuminate the influence of the RFPs on project timing, size, and efficiency. </a:t>
            </a:r>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15155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r>
              <a:rPr lang="en-US" dirty="0"/>
              <a:t>In addition to the LCDC, we also asked self-report questions to the 76 Regional Finance Program participants about the importance of financing. Among actual regional finance participants, more than half of them would have done a smaller project and almost all of them would have had to put off their project to a later date. Here we have some great quotes that illuminate the influence of the RFPs on project timing, size, and efficiency. </a:t>
            </a:r>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3867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r>
              <a:rPr lang="en-US" dirty="0"/>
              <a:t>In addition to the LCDC, we also asked self-report questions to the 76 Regional Finance Program participants about the importance of financing. Among actual regional finance participants, more than half of them would have done a smaller project and almost all of them would have had to put off their project to a later date. Here we have some great quotes that illuminate the influence of the RFPs on project timing, size, and efficiency. </a:t>
            </a:r>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70347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1046163"/>
            <a:ext cx="4660900" cy="3495675"/>
          </a:xfrm>
          <a:prstGeom prst="rect">
            <a:avLst/>
          </a:prstGeom>
        </p:spPr>
      </p:sp>
      <p:sp>
        <p:nvSpPr>
          <p:cNvPr id="3" name="Notes Placeholder 2"/>
          <p:cNvSpPr>
            <a:spLocks noGrp="1"/>
          </p:cNvSpPr>
          <p:nvPr>
            <p:ph type="body" idx="1"/>
          </p:nvPr>
        </p:nvSpPr>
        <p:spPr/>
        <p:txBody>
          <a:bodyPr>
            <a:normAutofit/>
          </a:bodyPr>
          <a:lstStyle/>
          <a:p>
            <a:r>
              <a:rPr lang="en-US" dirty="0"/>
              <a:t>In addition to the LCDC, we also asked self-report questions to the 76 Regional Finance Program participants about the importance of financing. Among actual regional finance participants, more than half of them would have done a smaller project and almost all of them would have had to put off their project to a later date. Here we have some great quotes that illuminate the influence of the RFPs on project timing, size, and efficiency. </a:t>
            </a:r>
          </a:p>
        </p:txBody>
      </p:sp>
      <p:sp>
        <p:nvSpPr>
          <p:cNvPr id="4" name="Slide Number Placeholder 3"/>
          <p:cNvSpPr>
            <a:spLocks noGrp="1"/>
          </p:cNvSpPr>
          <p:nvPr>
            <p:ph type="sldNum" sz="quarter" idx="10"/>
          </p:nvPr>
        </p:nvSpPr>
        <p:spPr>
          <a:xfrm>
            <a:off x="4600973" y="8612972"/>
            <a:ext cx="1869705" cy="31072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ＭＳ Ｐゴシック" charset="0"/>
              </a:rPr>
              <a:t>August 15, 2012     </a:t>
            </a:r>
            <a:fld id="{7F526063-35F5-C34E-9BCF-DA04AA85F10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115689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chart" Target="../charts/chart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chart" Target="../charts/chart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chart" Target="../charts/chart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95207" y="1869023"/>
            <a:ext cx="7772400" cy="1187172"/>
          </a:xfrm>
          <a:noFill/>
          <a:ln>
            <a:noFill/>
          </a:ln>
        </p:spPr>
        <p:txBody>
          <a:bodyPr anchor="ctr" anchorCtr="0">
            <a:normAutofit/>
          </a:bodyPr>
          <a:lstStyle>
            <a:lvl1pPr algn="ctr">
              <a:defRPr sz="4400" b="1" cap="all" spc="0" baseline="0">
                <a:ln w="12700">
                  <a:noFill/>
                  <a:prstDash val="solid"/>
                </a:ln>
                <a:solidFill>
                  <a:schemeClr val="tx1"/>
                </a:solidFill>
                <a:effectLst/>
              </a:defRPr>
            </a:lvl1pPr>
          </a:lstStyle>
          <a:p>
            <a:r>
              <a:rPr lang="en-US"/>
              <a:t>Click to edit Master title style</a:t>
            </a:r>
            <a:endParaRPr lang="en-US" dirty="0"/>
          </a:p>
        </p:txBody>
      </p:sp>
      <p:sp>
        <p:nvSpPr>
          <p:cNvPr id="7" name="Subtitle 2"/>
          <p:cNvSpPr>
            <a:spLocks noGrp="1"/>
          </p:cNvSpPr>
          <p:nvPr>
            <p:ph type="subTitle" idx="1"/>
          </p:nvPr>
        </p:nvSpPr>
        <p:spPr>
          <a:xfrm>
            <a:off x="1371600" y="3429000"/>
            <a:ext cx="6400800" cy="718352"/>
          </a:xfrm>
          <a:noFill/>
        </p:spPr>
        <p:txBody>
          <a:bodyPr>
            <a:normAutofit/>
          </a:bodyPr>
          <a:lstStyle>
            <a:lvl1pPr marL="0" indent="0" algn="ctr">
              <a:buNone/>
              <a:defRPr sz="3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0" y="0"/>
            <a:ext cx="9144000" cy="1536700"/>
          </a:xfrm>
          <a:prstGeom prst="rect">
            <a:avLst/>
          </a:prstGeom>
        </p:spPr>
      </p:pic>
      <p:pic>
        <p:nvPicPr>
          <p:cNvPr id="9" name="Picture 8"/>
          <p:cNvPicPr>
            <a:picLocks noChangeAspect="1"/>
          </p:cNvPicPr>
          <p:nvPr userDrawn="1"/>
        </p:nvPicPr>
        <p:blipFill>
          <a:blip r:embed="rId3"/>
          <a:stretch>
            <a:fillRect/>
          </a:stretch>
        </p:blipFill>
        <p:spPr>
          <a:xfrm>
            <a:off x="1778615" y="5381801"/>
            <a:ext cx="2695526" cy="788935"/>
          </a:xfrm>
          <a:prstGeom prst="rect">
            <a:avLst/>
          </a:prstGeom>
        </p:spPr>
      </p:pic>
      <p:sp>
        <p:nvSpPr>
          <p:cNvPr id="3" name="Text Placeholder 2"/>
          <p:cNvSpPr>
            <a:spLocks noGrp="1"/>
          </p:cNvSpPr>
          <p:nvPr>
            <p:ph type="body" sz="quarter" idx="10" hasCustomPrompt="1"/>
          </p:nvPr>
        </p:nvSpPr>
        <p:spPr>
          <a:xfrm>
            <a:off x="3224213" y="4468511"/>
            <a:ext cx="2695575" cy="434365"/>
          </a:xfrm>
        </p:spPr>
        <p:txBody>
          <a:bodyPr/>
          <a:lstStyle>
            <a:lvl1pPr marL="0" indent="0" algn="ctr">
              <a:buNone/>
              <a:defRPr/>
            </a:lvl1pPr>
          </a:lstStyle>
          <a:p>
            <a:pPr lvl="0"/>
            <a:r>
              <a:rPr lang="en-US" dirty="0"/>
              <a:t>Date</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0045" y="5364382"/>
            <a:ext cx="2699657" cy="736269"/>
          </a:xfrm>
          <a:prstGeom prst="rect">
            <a:avLst/>
          </a:prstGeom>
        </p:spPr>
      </p:pic>
    </p:spTree>
    <p:extLst>
      <p:ext uri="{BB962C8B-B14F-4D97-AF65-F5344CB8AC3E}">
        <p14:creationId xmlns:p14="http://schemas.microsoft.com/office/powerpoint/2010/main" val="118651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Col List, No Border">
    <p:spTree>
      <p:nvGrpSpPr>
        <p:cNvPr id="1" name=""/>
        <p:cNvGrpSpPr/>
        <p:nvPr/>
      </p:nvGrpSpPr>
      <p:grpSpPr>
        <a:xfrm>
          <a:off x="0" y="0"/>
          <a:ext cx="0" cy="0"/>
          <a:chOff x="0" y="0"/>
          <a:chExt cx="0" cy="0"/>
        </a:xfrm>
      </p:grpSpPr>
      <p:cxnSp>
        <p:nvCxnSpPr>
          <p:cNvPr id="5" name="Straight Connector 4"/>
          <p:cNvCxnSpPr/>
          <p:nvPr userDrawn="1"/>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457200" y="293688"/>
            <a:ext cx="8229600" cy="583022"/>
          </a:xfrm>
        </p:spPr>
        <p:txBody>
          <a:bodyPr/>
          <a:lstStyle/>
          <a:p>
            <a:r>
              <a:rPr lang="en-US"/>
              <a:t>Click to edit Master title style</a:t>
            </a:r>
            <a:endParaRPr lang="en-US" dirty="0"/>
          </a:p>
        </p:txBody>
      </p:sp>
      <p:sp>
        <p:nvSpPr>
          <p:cNvPr id="7" name="Footer Placeholder 2"/>
          <p:cNvSpPr>
            <a:spLocks noGrp="1"/>
          </p:cNvSpPr>
          <p:nvPr>
            <p:ph type="ftr" sz="quarter" idx="10"/>
          </p:nvPr>
        </p:nvSpPr>
        <p:spPr>
          <a:xfrm>
            <a:off x="4941748" y="6288088"/>
            <a:ext cx="2936875" cy="315912"/>
          </a:xfrm>
        </p:spPr>
        <p:txBody>
          <a:bodyPr/>
          <a:lstStyle>
            <a:lvl1pPr>
              <a:defRPr/>
            </a:lvl1pPr>
          </a:lstStyle>
          <a:p>
            <a:pPr>
              <a:defRPr/>
            </a:pPr>
            <a:r>
              <a:rPr lang="en-US"/>
              <a:t>Regional Finance Study Findings Overview</a:t>
            </a:r>
            <a:endParaRPr lang="en-US" dirty="0"/>
          </a:p>
        </p:txBody>
      </p:sp>
      <p:pic>
        <p:nvPicPr>
          <p:cNvPr id="9" name="Picture 8"/>
          <p:cNvPicPr>
            <a:picLocks noChangeAspect="1"/>
          </p:cNvPicPr>
          <p:nvPr userDrawn="1"/>
        </p:nvPicPr>
        <p:blipFill>
          <a:blip r:embed="rId2"/>
          <a:stretch>
            <a:fillRect/>
          </a:stretch>
        </p:blipFill>
        <p:spPr>
          <a:xfrm>
            <a:off x="417412" y="5918010"/>
            <a:ext cx="1860302" cy="544479"/>
          </a:xfrm>
          <a:prstGeom prst="rect">
            <a:avLst/>
          </a:prstGeom>
        </p:spPr>
      </p:pic>
      <p:cxnSp>
        <p:nvCxnSpPr>
          <p:cNvPr id="10" name="Straight Connector 9"/>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1" name="Text Placeholder 23"/>
          <p:cNvSpPr>
            <a:spLocks noGrp="1"/>
          </p:cNvSpPr>
          <p:nvPr>
            <p:ph type="body" sz="quarter" idx="14"/>
          </p:nvPr>
        </p:nvSpPr>
        <p:spPr>
          <a:xfrm>
            <a:off x="457201" y="1252530"/>
            <a:ext cx="4040188" cy="389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3"/>
          <p:cNvSpPr>
            <a:spLocks noGrp="1"/>
          </p:cNvSpPr>
          <p:nvPr>
            <p:ph type="body" sz="quarter" idx="15"/>
          </p:nvPr>
        </p:nvSpPr>
        <p:spPr>
          <a:xfrm>
            <a:off x="4646612" y="1252530"/>
            <a:ext cx="4040188" cy="389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4"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386470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Col List, Subtitles, No Border">
    <p:spTree>
      <p:nvGrpSpPr>
        <p:cNvPr id="1" name=""/>
        <p:cNvGrpSpPr/>
        <p:nvPr/>
      </p:nvGrpSpPr>
      <p:grpSpPr>
        <a:xfrm>
          <a:off x="0" y="0"/>
          <a:ext cx="0" cy="0"/>
          <a:chOff x="0" y="0"/>
          <a:chExt cx="0" cy="0"/>
        </a:xfrm>
      </p:grpSpPr>
      <p:cxnSp>
        <p:nvCxnSpPr>
          <p:cNvPr id="5" name="Straight Connector 4"/>
          <p:cNvCxnSpPr/>
          <p:nvPr userDrawn="1"/>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457200" y="293688"/>
            <a:ext cx="8229600" cy="583022"/>
          </a:xfrm>
        </p:spPr>
        <p:txBody>
          <a:bodyPr/>
          <a:lstStyle/>
          <a:p>
            <a:r>
              <a:rPr lang="en-US"/>
              <a:t>Click to edit Master title style</a:t>
            </a:r>
            <a:endParaRPr lang="en-US" dirty="0"/>
          </a:p>
        </p:txBody>
      </p:sp>
      <p:sp>
        <p:nvSpPr>
          <p:cNvPr id="7" name="Footer Placeholder 2"/>
          <p:cNvSpPr>
            <a:spLocks noGrp="1"/>
          </p:cNvSpPr>
          <p:nvPr>
            <p:ph type="ftr" sz="quarter" idx="10"/>
          </p:nvPr>
        </p:nvSpPr>
        <p:spPr>
          <a:xfrm>
            <a:off x="4941748" y="6288088"/>
            <a:ext cx="2936875" cy="315912"/>
          </a:xfrm>
        </p:spPr>
        <p:txBody>
          <a:bodyPr/>
          <a:lstStyle>
            <a:lvl1pPr>
              <a:defRPr/>
            </a:lvl1pPr>
          </a:lstStyle>
          <a:p>
            <a:pPr>
              <a:defRPr/>
            </a:pPr>
            <a:r>
              <a:rPr lang="en-US"/>
              <a:t>Regional Finance Study Findings Overview</a:t>
            </a:r>
            <a:endParaRPr lang="en-US" dirty="0"/>
          </a:p>
        </p:txBody>
      </p:sp>
      <p:pic>
        <p:nvPicPr>
          <p:cNvPr id="9" name="Picture 8"/>
          <p:cNvPicPr>
            <a:picLocks noChangeAspect="1"/>
          </p:cNvPicPr>
          <p:nvPr userDrawn="1"/>
        </p:nvPicPr>
        <p:blipFill>
          <a:blip r:embed="rId2"/>
          <a:stretch>
            <a:fillRect/>
          </a:stretch>
        </p:blipFill>
        <p:spPr>
          <a:xfrm>
            <a:off x="417412" y="5918010"/>
            <a:ext cx="1860302" cy="544479"/>
          </a:xfrm>
          <a:prstGeom prst="rect">
            <a:avLst/>
          </a:prstGeom>
        </p:spPr>
      </p:pic>
      <p:cxnSp>
        <p:nvCxnSpPr>
          <p:cNvPr id="10" name="Straight Connector 9"/>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idx="1"/>
          </p:nvPr>
        </p:nvSpPr>
        <p:spPr>
          <a:xfrm>
            <a:off x="457200" y="1246187"/>
            <a:ext cx="4040188" cy="383081"/>
          </a:xfrm>
          <a:noFill/>
        </p:spPr>
        <p:txBody>
          <a:bodyPr anchor="t"/>
          <a:lstStyle>
            <a:lvl1pPr marL="0" indent="0">
              <a:buNone/>
              <a:defRPr sz="2000" b="1" i="0" baseline="0">
                <a:solidFill>
                  <a:schemeClr val="tx2"/>
                </a:solidFill>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p:cNvSpPr>
            <a:spLocks noGrp="1"/>
          </p:cNvSpPr>
          <p:nvPr>
            <p:ph type="body" sz="quarter" idx="3"/>
          </p:nvPr>
        </p:nvSpPr>
        <p:spPr>
          <a:xfrm>
            <a:off x="4645025" y="1246187"/>
            <a:ext cx="4041775" cy="383082"/>
          </a:xfrm>
          <a:noFill/>
        </p:spPr>
        <p:txBody>
          <a:bodyPr anchor="t"/>
          <a:lstStyle>
            <a:lvl1pPr marL="0" indent="0">
              <a:buNone/>
              <a:defRPr sz="2000" b="1">
                <a:solidFill>
                  <a:schemeClr val="tx2"/>
                </a:solidFill>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3"/>
          <p:cNvSpPr>
            <a:spLocks noGrp="1"/>
          </p:cNvSpPr>
          <p:nvPr>
            <p:ph type="body" sz="quarter" idx="14"/>
          </p:nvPr>
        </p:nvSpPr>
        <p:spPr>
          <a:xfrm>
            <a:off x="457201" y="1847312"/>
            <a:ext cx="4040188" cy="389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3"/>
          <p:cNvSpPr>
            <a:spLocks noGrp="1"/>
          </p:cNvSpPr>
          <p:nvPr>
            <p:ph type="body" sz="quarter" idx="15"/>
          </p:nvPr>
        </p:nvSpPr>
        <p:spPr>
          <a:xfrm>
            <a:off x="4646612" y="1847312"/>
            <a:ext cx="4040188" cy="389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7"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1362438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baseline="0">
                <a:solidFill>
                  <a:srgbClr val="00A3E0"/>
                </a:solidFill>
              </a:defRPr>
            </a:lvl1pPr>
          </a:lstStyle>
          <a:p>
            <a:r>
              <a:rPr lang="en-US" dirty="0"/>
              <a:t>Click Graphic to Insert a Full-page Photo, or copy and paste one from the Object Gallery Slides</a:t>
            </a:r>
          </a:p>
          <a:p>
            <a:endParaRPr lang="en-US" dirty="0"/>
          </a:p>
        </p:txBody>
      </p:sp>
    </p:spTree>
    <p:extLst>
      <p:ext uri="{BB962C8B-B14F-4D97-AF65-F5344CB8AC3E}">
        <p14:creationId xmlns:p14="http://schemas.microsoft.com/office/powerpoint/2010/main" val="44163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Picture, Bor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cxnSp>
        <p:nvCxnSpPr>
          <p:cNvPr id="7" name="Straight Connector 6"/>
          <p:cNvCxnSpPr/>
          <p:nvPr/>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457200" y="293744"/>
            <a:ext cx="8229600" cy="577851"/>
          </a:xfrm>
        </p:spPr>
        <p:txBody>
          <a:bodyPr rIns="0">
            <a:normAutofit/>
          </a:bodyPr>
          <a:lstStyle>
            <a:lvl1pPr>
              <a:defRPr sz="2400" b="1" i="0">
                <a:solidFill>
                  <a:schemeClr val="tx2"/>
                </a:solidFill>
                <a:latin typeface="Franklin Gothic Book"/>
                <a:cs typeface="Franklin Gothic Book"/>
              </a:defRPr>
            </a:lvl1pPr>
          </a:lstStyle>
          <a:p>
            <a:r>
              <a:rPr lang="en-US"/>
              <a:t>Click to edit Master title style</a:t>
            </a:r>
            <a:endParaRPr lang="en-US" dirty="0"/>
          </a:p>
        </p:txBody>
      </p:sp>
      <p:sp>
        <p:nvSpPr>
          <p:cNvPr id="9" name="Footer Placeholder 5"/>
          <p:cNvSpPr>
            <a:spLocks noGrp="1"/>
          </p:cNvSpPr>
          <p:nvPr>
            <p:ph type="ftr" sz="quarter" idx="10"/>
          </p:nvPr>
        </p:nvSpPr>
        <p:spPr/>
        <p:txBody>
          <a:bodyPr/>
          <a:lstStyle>
            <a:lvl1pPr>
              <a:defRPr/>
            </a:lvl1pPr>
          </a:lstStyle>
          <a:p>
            <a:pPr>
              <a:defRPr/>
            </a:pPr>
            <a:r>
              <a:rPr lang="en-US"/>
              <a:t>Regional Finance Study Findings Overview</a:t>
            </a:r>
            <a:endParaRPr lang="en-US" dirty="0"/>
          </a:p>
        </p:txBody>
      </p:sp>
      <p:pic>
        <p:nvPicPr>
          <p:cNvPr id="11" name="Picture 10"/>
          <p:cNvPicPr>
            <a:picLocks noChangeAspect="1"/>
          </p:cNvPicPr>
          <p:nvPr userDrawn="1"/>
        </p:nvPicPr>
        <p:blipFill>
          <a:blip r:embed="rId3"/>
          <a:stretch>
            <a:fillRect/>
          </a:stretch>
        </p:blipFill>
        <p:spPr>
          <a:xfrm>
            <a:off x="417412" y="5918010"/>
            <a:ext cx="1860302" cy="544479"/>
          </a:xfrm>
          <a:prstGeom prst="rect">
            <a:avLst/>
          </a:prstGeom>
        </p:spPr>
      </p:pic>
      <p:sp>
        <p:nvSpPr>
          <p:cNvPr id="13" name="Text Placeholder 12"/>
          <p:cNvSpPr>
            <a:spLocks noGrp="1"/>
          </p:cNvSpPr>
          <p:nvPr>
            <p:ph type="body" sz="quarter" idx="12"/>
          </p:nvPr>
        </p:nvSpPr>
        <p:spPr>
          <a:xfrm>
            <a:off x="457200" y="1253824"/>
            <a:ext cx="40513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p:cNvSpPr>
            <a:spLocks noGrp="1"/>
          </p:cNvSpPr>
          <p:nvPr>
            <p:ph type="pic" sz="quarter" idx="13" hasCustomPrompt="1"/>
          </p:nvPr>
        </p:nvSpPr>
        <p:spPr>
          <a:xfrm>
            <a:off x="4718050" y="1246188"/>
            <a:ext cx="3968750" cy="3133725"/>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rgbClr val="00A3E0"/>
                </a:solidFill>
              </a:defRPr>
            </a:lvl1pPr>
          </a:lstStyle>
          <a:p>
            <a:r>
              <a:rPr lang="en-US" dirty="0"/>
              <a:t>Click Center Graphic to Insert a Photo, or copy and paste one from the Object Gallery Slides</a:t>
            </a:r>
          </a:p>
          <a:p>
            <a:endParaRPr lang="en-US" dirty="0"/>
          </a:p>
        </p:txBody>
      </p:sp>
      <p:cxnSp>
        <p:nvCxnSpPr>
          <p:cNvPr id="16" name="Straight Connector 15"/>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7"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2107117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Picture, No Border">
    <p:spTree>
      <p:nvGrpSpPr>
        <p:cNvPr id="1" name=""/>
        <p:cNvGrpSpPr/>
        <p:nvPr/>
      </p:nvGrpSpPr>
      <p:grpSpPr>
        <a:xfrm>
          <a:off x="0" y="0"/>
          <a:ext cx="0" cy="0"/>
          <a:chOff x="0" y="0"/>
          <a:chExt cx="0" cy="0"/>
        </a:xfrm>
      </p:grpSpPr>
      <p:cxnSp>
        <p:nvCxnSpPr>
          <p:cNvPr id="6" name="Straight Connector 5"/>
          <p:cNvCxnSpPr/>
          <p:nvPr userDrawn="1"/>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57200" y="293744"/>
            <a:ext cx="8229600" cy="577851"/>
          </a:xfrm>
        </p:spPr>
        <p:txBody>
          <a:bodyPr rIns="0">
            <a:normAutofit/>
          </a:bodyPr>
          <a:lstStyle>
            <a:lvl1pPr>
              <a:defRPr sz="2400" b="1" i="0">
                <a:solidFill>
                  <a:schemeClr val="tx2"/>
                </a:solidFill>
                <a:latin typeface="Franklin Gothic Book"/>
                <a:cs typeface="Franklin Gothic Book"/>
              </a:defRPr>
            </a:lvl1pPr>
          </a:lstStyle>
          <a:p>
            <a:r>
              <a:rPr lang="en-US"/>
              <a:t>Click to edit Master title style</a:t>
            </a:r>
            <a:endParaRPr lang="en-US" dirty="0"/>
          </a:p>
        </p:txBody>
      </p:sp>
      <p:sp>
        <p:nvSpPr>
          <p:cNvPr id="8" name="Footer Placeholder 5"/>
          <p:cNvSpPr>
            <a:spLocks noGrp="1"/>
          </p:cNvSpPr>
          <p:nvPr>
            <p:ph type="ftr" sz="quarter" idx="10"/>
          </p:nvPr>
        </p:nvSpPr>
        <p:spPr>
          <a:xfrm>
            <a:off x="4941748" y="6288088"/>
            <a:ext cx="2936875" cy="315912"/>
          </a:xfrm>
        </p:spPr>
        <p:txBody>
          <a:bodyPr/>
          <a:lstStyle>
            <a:lvl1pPr>
              <a:defRPr/>
            </a:lvl1pPr>
          </a:lstStyle>
          <a:p>
            <a:pPr>
              <a:defRPr/>
            </a:pPr>
            <a:r>
              <a:rPr lang="en-US"/>
              <a:t>Regional Finance Study Findings Overview</a:t>
            </a:r>
            <a:endParaRPr lang="en-US" dirty="0"/>
          </a:p>
        </p:txBody>
      </p:sp>
      <p:pic>
        <p:nvPicPr>
          <p:cNvPr id="10" name="Picture 9"/>
          <p:cNvPicPr>
            <a:picLocks noChangeAspect="1"/>
          </p:cNvPicPr>
          <p:nvPr userDrawn="1"/>
        </p:nvPicPr>
        <p:blipFill>
          <a:blip r:embed="rId2"/>
          <a:stretch>
            <a:fillRect/>
          </a:stretch>
        </p:blipFill>
        <p:spPr>
          <a:xfrm>
            <a:off x="417412" y="5918010"/>
            <a:ext cx="1860302" cy="544479"/>
          </a:xfrm>
          <a:prstGeom prst="rect">
            <a:avLst/>
          </a:prstGeom>
        </p:spPr>
      </p:pic>
      <p:sp>
        <p:nvSpPr>
          <p:cNvPr id="11" name="Text Placeholder 12"/>
          <p:cNvSpPr>
            <a:spLocks noGrp="1"/>
          </p:cNvSpPr>
          <p:nvPr>
            <p:ph type="body" sz="quarter" idx="12"/>
          </p:nvPr>
        </p:nvSpPr>
        <p:spPr>
          <a:xfrm>
            <a:off x="457200" y="1253824"/>
            <a:ext cx="40513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4"/>
          <p:cNvSpPr>
            <a:spLocks noGrp="1"/>
          </p:cNvSpPr>
          <p:nvPr>
            <p:ph type="pic" sz="quarter" idx="13" hasCustomPrompt="1"/>
          </p:nvPr>
        </p:nvSpPr>
        <p:spPr>
          <a:xfrm>
            <a:off x="4718050" y="1246188"/>
            <a:ext cx="3968750" cy="3133725"/>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chemeClr val="bg1"/>
                </a:solidFill>
              </a:defRPr>
            </a:lvl1pPr>
          </a:lstStyle>
          <a:p>
            <a:r>
              <a:rPr lang="en-US" dirty="0"/>
              <a:t>Click Center Graphic to Insert a Photo, or copy and paste one from the Object Gallery Slides</a:t>
            </a:r>
          </a:p>
          <a:p>
            <a:endParaRPr lang="en-US" dirty="0"/>
          </a:p>
        </p:txBody>
      </p:sp>
      <p:cxnSp>
        <p:nvCxnSpPr>
          <p:cNvPr id="13" name="Straight Connector 12"/>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5"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2845421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Chart, Bor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cxnSp>
        <p:nvCxnSpPr>
          <p:cNvPr id="6" name="Straight Connector 5"/>
          <p:cNvCxnSpPr/>
          <p:nvPr userDrawn="1"/>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57200" y="293744"/>
            <a:ext cx="8229600" cy="577851"/>
          </a:xfrm>
        </p:spPr>
        <p:txBody>
          <a:bodyPr rIns="0">
            <a:normAutofit/>
          </a:bodyPr>
          <a:lstStyle>
            <a:lvl1pPr>
              <a:defRPr sz="2400" b="1" i="0">
                <a:solidFill>
                  <a:schemeClr val="tx2"/>
                </a:solidFill>
                <a:latin typeface="Franklin Gothic Book"/>
                <a:cs typeface="Franklin Gothic Book"/>
              </a:defRPr>
            </a:lvl1pPr>
          </a:lstStyle>
          <a:p>
            <a:r>
              <a:rPr lang="en-US"/>
              <a:t>Click to edit Master title style</a:t>
            </a:r>
            <a:endParaRPr lang="en-US" dirty="0"/>
          </a:p>
        </p:txBody>
      </p:sp>
      <p:sp>
        <p:nvSpPr>
          <p:cNvPr id="8" name="Footer Placeholder 5"/>
          <p:cNvSpPr>
            <a:spLocks noGrp="1"/>
          </p:cNvSpPr>
          <p:nvPr>
            <p:ph type="ftr" sz="quarter" idx="10"/>
          </p:nvPr>
        </p:nvSpPr>
        <p:spPr>
          <a:xfrm>
            <a:off x="4941748" y="6288088"/>
            <a:ext cx="2936875" cy="315912"/>
          </a:xfrm>
        </p:spPr>
        <p:txBody>
          <a:bodyPr/>
          <a:lstStyle>
            <a:lvl1pPr>
              <a:defRPr/>
            </a:lvl1pPr>
          </a:lstStyle>
          <a:p>
            <a:pPr>
              <a:defRPr/>
            </a:pPr>
            <a:r>
              <a:rPr lang="en-US"/>
              <a:t>Regional Finance Study Findings Overview</a:t>
            </a:r>
            <a:endParaRPr lang="en-US" dirty="0"/>
          </a:p>
        </p:txBody>
      </p:sp>
      <p:pic>
        <p:nvPicPr>
          <p:cNvPr id="10" name="Picture 9"/>
          <p:cNvPicPr>
            <a:picLocks noChangeAspect="1"/>
          </p:cNvPicPr>
          <p:nvPr userDrawn="1"/>
        </p:nvPicPr>
        <p:blipFill>
          <a:blip r:embed="rId3"/>
          <a:stretch>
            <a:fillRect/>
          </a:stretch>
        </p:blipFill>
        <p:spPr>
          <a:xfrm>
            <a:off x="417412" y="5918010"/>
            <a:ext cx="1860302" cy="544479"/>
          </a:xfrm>
          <a:prstGeom prst="rect">
            <a:avLst/>
          </a:prstGeom>
        </p:spPr>
      </p:pic>
      <p:sp>
        <p:nvSpPr>
          <p:cNvPr id="11" name="Text Placeholder 12"/>
          <p:cNvSpPr>
            <a:spLocks noGrp="1"/>
          </p:cNvSpPr>
          <p:nvPr>
            <p:ph type="body" sz="quarter" idx="12"/>
          </p:nvPr>
        </p:nvSpPr>
        <p:spPr>
          <a:xfrm>
            <a:off x="457200" y="1253824"/>
            <a:ext cx="40513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5" name="Chart Placeholder 14"/>
          <p:cNvSpPr>
            <a:spLocks noGrp="1"/>
          </p:cNvSpPr>
          <p:nvPr>
            <p:ph type="chart" sz="quarter" idx="13" hasCustomPrompt="1"/>
          </p:nvPr>
        </p:nvSpPr>
        <p:spPr>
          <a:xfrm>
            <a:off x="4646613" y="1246188"/>
            <a:ext cx="4098925" cy="4284662"/>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rgbClr val="00A3E0"/>
                </a:solidFill>
              </a:defRPr>
            </a:lvl1pPr>
          </a:lstStyle>
          <a:p>
            <a:r>
              <a:rPr lang="en-US" dirty="0"/>
              <a:t>Click the center chart graphic to insert a chart, or copy and paste one from the Object Gallery Slides</a:t>
            </a:r>
          </a:p>
          <a:p>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4"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2922645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Chart, No Border">
    <p:spTree>
      <p:nvGrpSpPr>
        <p:cNvPr id="1" name=""/>
        <p:cNvGrpSpPr/>
        <p:nvPr/>
      </p:nvGrpSpPr>
      <p:grpSpPr>
        <a:xfrm>
          <a:off x="0" y="0"/>
          <a:ext cx="0" cy="0"/>
          <a:chOff x="0" y="0"/>
          <a:chExt cx="0" cy="0"/>
        </a:xfrm>
      </p:grpSpPr>
      <p:cxnSp>
        <p:nvCxnSpPr>
          <p:cNvPr id="6" name="Straight Connector 5"/>
          <p:cNvCxnSpPr/>
          <p:nvPr userDrawn="1"/>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57200" y="293744"/>
            <a:ext cx="8229600" cy="577851"/>
          </a:xfrm>
        </p:spPr>
        <p:txBody>
          <a:bodyPr rIns="0">
            <a:normAutofit/>
          </a:bodyPr>
          <a:lstStyle>
            <a:lvl1pPr>
              <a:defRPr sz="2400" b="1" i="0">
                <a:solidFill>
                  <a:schemeClr val="tx2"/>
                </a:solidFill>
                <a:latin typeface="Franklin Gothic Book"/>
                <a:cs typeface="Franklin Gothic Book"/>
              </a:defRPr>
            </a:lvl1pPr>
          </a:lstStyle>
          <a:p>
            <a:r>
              <a:rPr lang="en-US"/>
              <a:t>Click to edit Master title style</a:t>
            </a:r>
            <a:endParaRPr lang="en-US" dirty="0"/>
          </a:p>
        </p:txBody>
      </p:sp>
      <p:sp>
        <p:nvSpPr>
          <p:cNvPr id="8" name="Footer Placeholder 5"/>
          <p:cNvSpPr>
            <a:spLocks noGrp="1"/>
          </p:cNvSpPr>
          <p:nvPr>
            <p:ph type="ftr" sz="quarter" idx="10"/>
          </p:nvPr>
        </p:nvSpPr>
        <p:spPr>
          <a:xfrm>
            <a:off x="4941748" y="6288088"/>
            <a:ext cx="2936875" cy="315912"/>
          </a:xfrm>
        </p:spPr>
        <p:txBody>
          <a:bodyPr/>
          <a:lstStyle>
            <a:lvl1pPr>
              <a:defRPr/>
            </a:lvl1pPr>
          </a:lstStyle>
          <a:p>
            <a:pPr>
              <a:defRPr/>
            </a:pPr>
            <a:r>
              <a:rPr lang="en-US"/>
              <a:t>Regional Finance Study Findings Overview</a:t>
            </a:r>
            <a:endParaRPr lang="en-US" dirty="0"/>
          </a:p>
        </p:txBody>
      </p:sp>
      <p:pic>
        <p:nvPicPr>
          <p:cNvPr id="10" name="Picture 9"/>
          <p:cNvPicPr>
            <a:picLocks noChangeAspect="1"/>
          </p:cNvPicPr>
          <p:nvPr userDrawn="1"/>
        </p:nvPicPr>
        <p:blipFill>
          <a:blip r:embed="rId2"/>
          <a:stretch>
            <a:fillRect/>
          </a:stretch>
        </p:blipFill>
        <p:spPr>
          <a:xfrm>
            <a:off x="417412" y="5918010"/>
            <a:ext cx="1860302" cy="544479"/>
          </a:xfrm>
          <a:prstGeom prst="rect">
            <a:avLst/>
          </a:prstGeom>
        </p:spPr>
      </p:pic>
      <p:sp>
        <p:nvSpPr>
          <p:cNvPr id="11" name="Text Placeholder 12"/>
          <p:cNvSpPr>
            <a:spLocks noGrp="1"/>
          </p:cNvSpPr>
          <p:nvPr>
            <p:ph type="body" sz="quarter" idx="12"/>
          </p:nvPr>
        </p:nvSpPr>
        <p:spPr>
          <a:xfrm>
            <a:off x="457200" y="1253824"/>
            <a:ext cx="40513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3" name="Chart Placeholder 14"/>
          <p:cNvSpPr>
            <a:spLocks noGrp="1"/>
          </p:cNvSpPr>
          <p:nvPr>
            <p:ph type="chart" sz="quarter" idx="13" hasCustomPrompt="1"/>
          </p:nvPr>
        </p:nvSpPr>
        <p:spPr>
          <a:xfrm>
            <a:off x="4646613" y="1246188"/>
            <a:ext cx="4098925" cy="4284662"/>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rgbClr val="00A3E0"/>
                </a:solidFill>
              </a:defRPr>
            </a:lvl1pPr>
          </a:lstStyle>
          <a:p>
            <a:r>
              <a:rPr lang="en-US" dirty="0"/>
              <a:t>Click the center chart graphic to insert a chart, or copy and paste one from the Object Gallery Slides</a:t>
            </a:r>
          </a:p>
          <a:p>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5"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71903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Chart, Bor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cxnSp>
        <p:nvCxnSpPr>
          <p:cNvPr id="6" name="Straight Connector 5"/>
          <p:cNvCxnSpPr/>
          <p:nvPr userDrawn="1"/>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57200" y="293744"/>
            <a:ext cx="8229600" cy="577851"/>
          </a:xfrm>
        </p:spPr>
        <p:txBody>
          <a:bodyPr rIns="0">
            <a:normAutofit/>
          </a:bodyPr>
          <a:lstStyle>
            <a:lvl1pPr>
              <a:defRPr sz="2400" b="1" i="0" baseline="0">
                <a:solidFill>
                  <a:schemeClr val="tx2"/>
                </a:solidFill>
                <a:latin typeface="Franklin Gothic Book"/>
                <a:cs typeface="Franklin Gothic Book"/>
              </a:defRPr>
            </a:lvl1pPr>
          </a:lstStyle>
          <a:p>
            <a:r>
              <a:rPr lang="en-US"/>
              <a:t>Click to edit Master title style</a:t>
            </a:r>
            <a:endParaRPr lang="en-US" dirty="0"/>
          </a:p>
        </p:txBody>
      </p:sp>
      <p:sp>
        <p:nvSpPr>
          <p:cNvPr id="8" name="Footer Placeholder 5"/>
          <p:cNvSpPr>
            <a:spLocks noGrp="1"/>
          </p:cNvSpPr>
          <p:nvPr>
            <p:ph type="ftr" sz="quarter" idx="10"/>
          </p:nvPr>
        </p:nvSpPr>
        <p:spPr>
          <a:xfrm>
            <a:off x="4941748" y="6288088"/>
            <a:ext cx="2936875" cy="315912"/>
          </a:xfrm>
        </p:spPr>
        <p:txBody>
          <a:bodyPr/>
          <a:lstStyle>
            <a:lvl1pPr>
              <a:defRPr/>
            </a:lvl1pPr>
          </a:lstStyle>
          <a:p>
            <a:pPr>
              <a:defRPr/>
            </a:pPr>
            <a:r>
              <a:rPr lang="en-US"/>
              <a:t>Regional Finance Study Findings Overview</a:t>
            </a:r>
            <a:endParaRPr lang="en-US" dirty="0"/>
          </a:p>
        </p:txBody>
      </p:sp>
      <p:pic>
        <p:nvPicPr>
          <p:cNvPr id="10" name="Picture 9"/>
          <p:cNvPicPr>
            <a:picLocks noChangeAspect="1"/>
          </p:cNvPicPr>
          <p:nvPr userDrawn="1"/>
        </p:nvPicPr>
        <p:blipFill>
          <a:blip r:embed="rId3"/>
          <a:stretch>
            <a:fillRect/>
          </a:stretch>
        </p:blipFill>
        <p:spPr>
          <a:xfrm>
            <a:off x="417412" y="5918010"/>
            <a:ext cx="1860302" cy="544479"/>
          </a:xfrm>
          <a:prstGeom prst="rect">
            <a:avLst/>
          </a:prstGeom>
        </p:spPr>
      </p:pic>
      <p:cxnSp>
        <p:nvCxnSpPr>
          <p:cNvPr id="12" name="Straight Connector 11"/>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5" name="Chart Placeholder 14"/>
          <p:cNvSpPr>
            <a:spLocks noGrp="1"/>
          </p:cNvSpPr>
          <p:nvPr>
            <p:ph type="chart" sz="quarter" idx="12" hasCustomPrompt="1"/>
          </p:nvPr>
        </p:nvSpPr>
        <p:spPr>
          <a:xfrm>
            <a:off x="457200" y="1317625"/>
            <a:ext cx="8229600" cy="4252913"/>
          </a:xfrm>
        </p:spPr>
        <p:txBody>
          <a:bodyPr/>
          <a:lstStyle>
            <a:lvl1pPr marL="0" indent="0">
              <a:buNone/>
              <a:defRPr sz="1000" baseline="0">
                <a:solidFill>
                  <a:srgbClr val="00A3E0"/>
                </a:solidFill>
              </a:defRPr>
            </a:lvl1pPr>
          </a:lstStyle>
          <a:p>
            <a:r>
              <a:rPr lang="en-US" dirty="0"/>
              <a:t>Click Center Chart Graphic to insert a chart, or copy and paste one from the Object Gallery Slides</a:t>
            </a:r>
          </a:p>
          <a:p>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3"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3371686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Chart, No Border">
    <p:spTree>
      <p:nvGrpSpPr>
        <p:cNvPr id="1" name=""/>
        <p:cNvGrpSpPr/>
        <p:nvPr/>
      </p:nvGrpSpPr>
      <p:grpSpPr>
        <a:xfrm>
          <a:off x="0" y="0"/>
          <a:ext cx="0" cy="0"/>
          <a:chOff x="0" y="0"/>
          <a:chExt cx="0" cy="0"/>
        </a:xfrm>
      </p:grpSpPr>
      <p:cxnSp>
        <p:nvCxnSpPr>
          <p:cNvPr id="6" name="Straight Connector 5"/>
          <p:cNvCxnSpPr/>
          <p:nvPr userDrawn="1"/>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57200" y="293744"/>
            <a:ext cx="8229600" cy="577851"/>
          </a:xfrm>
        </p:spPr>
        <p:txBody>
          <a:bodyPr rIns="0">
            <a:normAutofit/>
          </a:bodyPr>
          <a:lstStyle>
            <a:lvl1pPr>
              <a:defRPr sz="2400" b="1" i="0" baseline="0">
                <a:solidFill>
                  <a:schemeClr val="tx2"/>
                </a:solidFill>
                <a:latin typeface="Franklin Gothic Book"/>
                <a:cs typeface="Franklin Gothic Book"/>
              </a:defRPr>
            </a:lvl1pPr>
          </a:lstStyle>
          <a:p>
            <a:r>
              <a:rPr lang="en-US"/>
              <a:t>Click to edit Master title style</a:t>
            </a:r>
            <a:endParaRPr lang="en-US" dirty="0"/>
          </a:p>
        </p:txBody>
      </p:sp>
      <p:sp>
        <p:nvSpPr>
          <p:cNvPr id="8" name="Footer Placeholder 5"/>
          <p:cNvSpPr>
            <a:spLocks noGrp="1"/>
          </p:cNvSpPr>
          <p:nvPr>
            <p:ph type="ftr" sz="quarter" idx="10"/>
          </p:nvPr>
        </p:nvSpPr>
        <p:spPr>
          <a:xfrm>
            <a:off x="4941748" y="6288088"/>
            <a:ext cx="2936875" cy="315912"/>
          </a:xfrm>
        </p:spPr>
        <p:txBody>
          <a:bodyPr/>
          <a:lstStyle>
            <a:lvl1pPr>
              <a:defRPr/>
            </a:lvl1pPr>
          </a:lstStyle>
          <a:p>
            <a:pPr>
              <a:defRPr/>
            </a:pPr>
            <a:r>
              <a:rPr lang="en-US"/>
              <a:t>Regional Finance Study Findings Overview</a:t>
            </a:r>
            <a:endParaRPr lang="en-US" dirty="0"/>
          </a:p>
        </p:txBody>
      </p:sp>
      <p:pic>
        <p:nvPicPr>
          <p:cNvPr id="10" name="Picture 9"/>
          <p:cNvPicPr>
            <a:picLocks noChangeAspect="1"/>
          </p:cNvPicPr>
          <p:nvPr userDrawn="1"/>
        </p:nvPicPr>
        <p:blipFill>
          <a:blip r:embed="rId2"/>
          <a:stretch>
            <a:fillRect/>
          </a:stretch>
        </p:blipFill>
        <p:spPr>
          <a:xfrm>
            <a:off x="417412" y="5918010"/>
            <a:ext cx="1860302" cy="544479"/>
          </a:xfrm>
          <a:prstGeom prst="rect">
            <a:avLst/>
          </a:prstGeom>
        </p:spPr>
      </p:pic>
      <p:cxnSp>
        <p:nvCxnSpPr>
          <p:cNvPr id="11" name="Straight Connector 10"/>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2" name="Chart Placeholder 14"/>
          <p:cNvSpPr>
            <a:spLocks noGrp="1"/>
          </p:cNvSpPr>
          <p:nvPr>
            <p:ph type="chart" sz="quarter" idx="12" hasCustomPrompt="1"/>
          </p:nvPr>
        </p:nvSpPr>
        <p:spPr>
          <a:xfrm>
            <a:off x="457200" y="1317625"/>
            <a:ext cx="8229600" cy="4252913"/>
          </a:xfrm>
        </p:spPr>
        <p:txBody>
          <a:bodyPr/>
          <a:lstStyle>
            <a:lvl1pPr marL="0" indent="0">
              <a:buNone/>
              <a:defRPr sz="1000">
                <a:solidFill>
                  <a:srgbClr val="00A3E0"/>
                </a:solidFill>
              </a:defRPr>
            </a:lvl1pPr>
          </a:lstStyle>
          <a:p>
            <a:r>
              <a:rPr lang="en-US" dirty="0"/>
              <a:t>Click Center Chart Graphic to insert a chart</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4"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176423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Library - Do Not Use">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128605" y="120563"/>
            <a:ext cx="8897842" cy="660682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solidFill>
                  <a:schemeClr val="tx1"/>
                </a:solidFill>
              </a:defRPr>
            </a:lvl1pPr>
          </a:lstStyle>
          <a:p>
            <a:r>
              <a:rPr lang="en-US" dirty="0"/>
              <a:t>Object Library: [Object Name]</a:t>
            </a:r>
          </a:p>
        </p:txBody>
      </p:sp>
      <p:pic>
        <p:nvPicPr>
          <p:cNvPr id="8" name="Picture 7"/>
          <p:cNvPicPr>
            <a:picLocks noChangeAspect="1"/>
          </p:cNvPicPr>
          <p:nvPr userDrawn="1"/>
        </p:nvPicPr>
        <p:blipFill>
          <a:blip r:embed="rId2"/>
          <a:stretch>
            <a:fillRect/>
          </a:stretch>
        </p:blipFill>
        <p:spPr>
          <a:xfrm>
            <a:off x="7166145" y="454360"/>
            <a:ext cx="1860302" cy="544479"/>
          </a:xfrm>
          <a:prstGeom prst="rect">
            <a:avLst/>
          </a:prstGeom>
        </p:spPr>
      </p:pic>
      <p:sp>
        <p:nvSpPr>
          <p:cNvPr id="10" name="Text Placeholder 9"/>
          <p:cNvSpPr>
            <a:spLocks noGrp="1"/>
          </p:cNvSpPr>
          <p:nvPr>
            <p:ph type="body" sz="quarter" idx="10"/>
          </p:nvPr>
        </p:nvSpPr>
        <p:spPr>
          <a:xfrm>
            <a:off x="457200" y="1246189"/>
            <a:ext cx="4114800" cy="433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Box 10"/>
          <p:cNvSpPr txBox="1"/>
          <p:nvPr userDrawn="1"/>
        </p:nvSpPr>
        <p:spPr>
          <a:xfrm>
            <a:off x="6952696" y="5798320"/>
            <a:ext cx="1800466" cy="507832"/>
          </a:xfrm>
          <a:prstGeom prst="rect">
            <a:avLst/>
          </a:prstGeom>
          <a:noFill/>
        </p:spPr>
        <p:txBody>
          <a:bodyPr wrap="square" rtlCol="0">
            <a:spAutoFit/>
          </a:bodyPr>
          <a:lstStyle/>
          <a:p>
            <a:r>
              <a:rPr lang="en-US" sz="1200" b="0" i="0" dirty="0">
                <a:latin typeface="+mj-lt"/>
              </a:rPr>
              <a:t>Copy</a:t>
            </a:r>
            <a:r>
              <a:rPr lang="en-US" sz="1200" b="0" i="0" dirty="0">
                <a:latin typeface="+mn-lt"/>
              </a:rPr>
              <a:t> and </a:t>
            </a:r>
            <a:r>
              <a:rPr lang="en-US" sz="1200" b="0" i="0" dirty="0">
                <a:latin typeface="+mj-lt"/>
              </a:rPr>
              <a:t>Paste</a:t>
            </a:r>
            <a:r>
              <a:rPr lang="en-US" sz="1200" b="0" i="0" dirty="0">
                <a:latin typeface="+mn-lt"/>
              </a:rPr>
              <a:t> objects to use on your slides</a:t>
            </a:r>
          </a:p>
        </p:txBody>
      </p:sp>
      <p:sp>
        <p:nvSpPr>
          <p:cNvPr id="13" name="TextBox 12"/>
          <p:cNvSpPr txBox="1"/>
          <p:nvPr userDrawn="1"/>
        </p:nvSpPr>
        <p:spPr>
          <a:xfrm>
            <a:off x="6944658" y="6335996"/>
            <a:ext cx="2500710" cy="178053"/>
          </a:xfrm>
          <a:prstGeom prst="rect">
            <a:avLst/>
          </a:prstGeom>
          <a:noFill/>
        </p:spPr>
        <p:txBody>
          <a:bodyPr wrap="square" rtlCol="0">
            <a:spAutoFit/>
          </a:bodyPr>
          <a:lstStyle/>
          <a:p>
            <a:r>
              <a:rPr lang="en-US" sz="800" b="0" i="0" dirty="0">
                <a:solidFill>
                  <a:schemeClr val="accent2"/>
                </a:solidFill>
                <a:latin typeface="+mj-lt"/>
              </a:rPr>
              <a:t>This is not a Layout</a:t>
            </a:r>
            <a:r>
              <a:rPr lang="en-US" sz="800" b="0" i="0" baseline="0" dirty="0">
                <a:solidFill>
                  <a:schemeClr val="accent2"/>
                </a:solidFill>
                <a:latin typeface="+mj-lt"/>
              </a:rPr>
              <a:t> Slide</a:t>
            </a:r>
            <a:endParaRPr lang="en-US" sz="800" b="0" i="0" dirty="0">
              <a:solidFill>
                <a:schemeClr val="accent2"/>
              </a:solidFill>
              <a:latin typeface="+mj-lt"/>
            </a:endParaRPr>
          </a:p>
        </p:txBody>
      </p:sp>
    </p:spTree>
    <p:extLst>
      <p:ext uri="{BB962C8B-B14F-4D97-AF65-F5344CB8AC3E}">
        <p14:creationId xmlns:p14="http://schemas.microsoft.com/office/powerpoint/2010/main" val="328489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ogos">
    <p:spTree>
      <p:nvGrpSpPr>
        <p:cNvPr id="1" name=""/>
        <p:cNvGrpSpPr/>
        <p:nvPr/>
      </p:nvGrpSpPr>
      <p:grpSpPr>
        <a:xfrm>
          <a:off x="0" y="0"/>
          <a:ext cx="0" cy="0"/>
          <a:chOff x="0" y="0"/>
          <a:chExt cx="0" cy="0"/>
        </a:xfrm>
      </p:grpSpPr>
      <p:sp>
        <p:nvSpPr>
          <p:cNvPr id="6" name="Title 1"/>
          <p:cNvSpPr>
            <a:spLocks noGrp="1"/>
          </p:cNvSpPr>
          <p:nvPr>
            <p:ph type="ctrTitle"/>
          </p:nvPr>
        </p:nvSpPr>
        <p:spPr>
          <a:xfrm>
            <a:off x="695207" y="2520062"/>
            <a:ext cx="7772400" cy="1187172"/>
          </a:xfrm>
          <a:noFill/>
          <a:ln>
            <a:noFill/>
          </a:ln>
        </p:spPr>
        <p:txBody>
          <a:bodyPr anchor="ctr" anchorCtr="0">
            <a:normAutofit/>
          </a:bodyPr>
          <a:lstStyle>
            <a:lvl1pPr algn="ctr">
              <a:defRPr sz="4400" b="1" cap="all" spc="0" baseline="0">
                <a:ln w="12700">
                  <a:noFill/>
                  <a:prstDash val="solid"/>
                </a:ln>
                <a:solidFill>
                  <a:schemeClr val="tx1"/>
                </a:solidFill>
                <a:effectLst/>
              </a:defRPr>
            </a:lvl1pPr>
          </a:lstStyle>
          <a:p>
            <a:r>
              <a:rPr lang="en-US"/>
              <a:t>Click to edit Master title style</a:t>
            </a:r>
            <a:endParaRPr lang="en-US" dirty="0"/>
          </a:p>
        </p:txBody>
      </p:sp>
      <p:sp>
        <p:nvSpPr>
          <p:cNvPr id="7" name="Subtitle 2"/>
          <p:cNvSpPr>
            <a:spLocks noGrp="1"/>
          </p:cNvSpPr>
          <p:nvPr>
            <p:ph type="subTitle" idx="1"/>
          </p:nvPr>
        </p:nvSpPr>
        <p:spPr>
          <a:xfrm>
            <a:off x="1371600" y="4063963"/>
            <a:ext cx="6400800" cy="718352"/>
          </a:xfrm>
          <a:noFill/>
        </p:spPr>
        <p:txBody>
          <a:bodyPr>
            <a:normAutofit/>
          </a:bodyPr>
          <a:lstStyle>
            <a:lvl1pPr marL="0" indent="0" algn="ctr">
              <a:buNone/>
              <a:defRPr sz="3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0" y="0"/>
            <a:ext cx="9144000" cy="1536700"/>
          </a:xfrm>
          <a:prstGeom prst="rect">
            <a:avLst/>
          </a:prstGeom>
        </p:spPr>
      </p:pic>
      <p:pic>
        <p:nvPicPr>
          <p:cNvPr id="9" name="Picture 8"/>
          <p:cNvPicPr>
            <a:picLocks noChangeAspect="1"/>
          </p:cNvPicPr>
          <p:nvPr userDrawn="1"/>
        </p:nvPicPr>
        <p:blipFill>
          <a:blip r:embed="rId3"/>
          <a:stretch>
            <a:fillRect/>
          </a:stretch>
        </p:blipFill>
        <p:spPr>
          <a:xfrm>
            <a:off x="1170309" y="1237124"/>
            <a:ext cx="3250284" cy="951302"/>
          </a:xfrm>
          <a:prstGeom prst="rect">
            <a:avLst/>
          </a:prstGeom>
        </p:spPr>
      </p:pic>
      <p:sp>
        <p:nvSpPr>
          <p:cNvPr id="3" name="Text Placeholder 2"/>
          <p:cNvSpPr>
            <a:spLocks noGrp="1"/>
          </p:cNvSpPr>
          <p:nvPr>
            <p:ph type="body" sz="quarter" idx="10" hasCustomPrompt="1"/>
          </p:nvPr>
        </p:nvSpPr>
        <p:spPr>
          <a:xfrm>
            <a:off x="3224213" y="5079360"/>
            <a:ext cx="2695575" cy="434365"/>
          </a:xfrm>
        </p:spPr>
        <p:txBody>
          <a:bodyPr/>
          <a:lstStyle>
            <a:lvl1pPr marL="0" indent="0" algn="ctr">
              <a:buNone/>
              <a:defRPr/>
            </a:lvl1pPr>
          </a:lstStyle>
          <a:p>
            <a:pPr lvl="0"/>
            <a:r>
              <a:rPr lang="en-US" dirty="0"/>
              <a:t>Date</a:t>
            </a:r>
          </a:p>
        </p:txBody>
      </p:sp>
      <p:sp>
        <p:nvSpPr>
          <p:cNvPr id="4" name="Picture Placeholder 3"/>
          <p:cNvSpPr>
            <a:spLocks noGrp="1"/>
          </p:cNvSpPr>
          <p:nvPr>
            <p:ph type="pic" sz="quarter" idx="11" hasCustomPrompt="1"/>
          </p:nvPr>
        </p:nvSpPr>
        <p:spPr>
          <a:xfrm>
            <a:off x="3611563" y="5819775"/>
            <a:ext cx="1920875" cy="585788"/>
          </a:xfrm>
        </p:spPr>
        <p:txBody>
          <a:bodyPr/>
          <a:lstStyle>
            <a:lvl1pPr marL="0" indent="0" algn="ctr">
              <a:buNone/>
              <a:defRPr baseline="0"/>
            </a:lvl1pPr>
          </a:lstStyle>
          <a:p>
            <a:r>
              <a:rPr lang="en-US" dirty="0"/>
              <a:t>[Partner Logo]</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2631" y="1237124"/>
            <a:ext cx="3200400" cy="872835"/>
          </a:xfrm>
          <a:prstGeom prst="rect">
            <a:avLst/>
          </a:prstGeom>
        </p:spPr>
      </p:pic>
    </p:spTree>
    <p:extLst>
      <p:ext uri="{BB962C8B-B14F-4D97-AF65-F5344CB8AC3E}">
        <p14:creationId xmlns:p14="http://schemas.microsoft.com/office/powerpoint/2010/main" val="1100662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yle Guide for Pie Char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pic>
        <p:nvPicPr>
          <p:cNvPr id="6" name="Picture 7" descr="ODC_CMYK.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 y="5424488"/>
            <a:ext cx="23495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nvGraphicFramePr>
        <p:xfrm>
          <a:off x="2701410" y="1241792"/>
          <a:ext cx="5985390" cy="4679632"/>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95813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85277"/>
            <a:ext cx="8229600" cy="577851"/>
          </a:xfrm>
        </p:spPr>
        <p:txBody>
          <a:bodyPr rIns="0">
            <a:normAutofit/>
          </a:bodyPr>
          <a:lstStyle>
            <a:lvl1pPr>
              <a:defRPr sz="2400" b="1" i="0" baseline="0">
                <a:solidFill>
                  <a:schemeClr val="tx2"/>
                </a:solidFill>
                <a:latin typeface="Franklin Gothic Book"/>
                <a:cs typeface="Franklin Gothic Book"/>
              </a:defRPr>
            </a:lvl1pPr>
          </a:lstStyle>
          <a:p>
            <a:r>
              <a:rPr lang="en-US"/>
              <a:t>Click to edit Master title style</a:t>
            </a:r>
            <a:endParaRPr lang="en-US" dirty="0"/>
          </a:p>
        </p:txBody>
      </p:sp>
      <p:sp>
        <p:nvSpPr>
          <p:cNvPr id="10" name="Text Placeholder 3"/>
          <p:cNvSpPr>
            <a:spLocks noGrp="1"/>
          </p:cNvSpPr>
          <p:nvPr>
            <p:ph type="body" sz="half" idx="2"/>
          </p:nvPr>
        </p:nvSpPr>
        <p:spPr>
          <a:xfrm>
            <a:off x="457201" y="1241792"/>
            <a:ext cx="1988725" cy="265822"/>
          </a:xfrm>
          <a:noFill/>
        </p:spPr>
        <p:txBody>
          <a:bodyPr/>
          <a:lstStyle>
            <a:lvl1pPr marL="0" indent="0">
              <a:buNone/>
              <a:defRPr sz="12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5"/>
          </p:nvPr>
        </p:nvSpPr>
        <p:spPr>
          <a:xfrm>
            <a:off x="460633" y="1652369"/>
            <a:ext cx="1927636" cy="1948725"/>
          </a:xfrm>
          <a:noFill/>
        </p:spPr>
        <p:txBody>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Footer Placeholder 2"/>
          <p:cNvSpPr>
            <a:spLocks noGrp="1"/>
          </p:cNvSpPr>
          <p:nvPr>
            <p:ph type="ftr" sz="quarter" idx="16"/>
          </p:nvPr>
        </p:nvSpPr>
        <p:spPr/>
        <p:txBody>
          <a:bodyPr/>
          <a:lstStyle>
            <a:lvl1pPr>
              <a:defRPr/>
            </a:lvl1pPr>
          </a:lstStyle>
          <a:p>
            <a:pPr>
              <a:defRPr/>
            </a:pPr>
            <a:r>
              <a:rPr lang="en-US"/>
              <a:t>Regional Finance Study Findings Overview</a:t>
            </a:r>
            <a:endParaRPr lang="en-US" dirty="0"/>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6"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3532738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yle Guide for Bar Graph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pic>
        <p:nvPicPr>
          <p:cNvPr id="6" name="Picture 7" descr="ODC_CMYK.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 y="5424488"/>
            <a:ext cx="23495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2"/>
          <p:cNvSpPr txBox="1">
            <a:spLocks/>
          </p:cNvSpPr>
          <p:nvPr/>
        </p:nvSpPr>
        <p:spPr>
          <a:xfrm>
            <a:off x="4903788" y="6288088"/>
            <a:ext cx="2936875" cy="315912"/>
          </a:xfrm>
          <a:prstGeom prst="rect">
            <a:avLst/>
          </a:prstGeom>
        </p:spPr>
        <p:txBody>
          <a:bodyPr anchor="ctr"/>
          <a:lstStyle>
            <a:defPPr>
              <a:defRPr lang="en-US"/>
            </a:defPPr>
            <a:lvl1pPr algn="r" defTabSz="457200" rtl="0" fontAlgn="auto">
              <a:spcBef>
                <a:spcPts val="0"/>
              </a:spcBef>
              <a:spcAft>
                <a:spcPts val="0"/>
              </a:spcAft>
              <a:defRPr sz="900" kern="1200">
                <a:solidFill>
                  <a:schemeClr val="tx1">
                    <a:tint val="75000"/>
                  </a:schemeClr>
                </a:solidFill>
                <a:latin typeface="TradeGothic"/>
                <a:ea typeface="+mn-ea"/>
                <a:cs typeface="TradeGothic"/>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a:latin typeface="Franklin Gothic book"/>
                <a:cs typeface="Franklin Gothic book"/>
              </a:rPr>
              <a:t>Sample Presentation Name</a:t>
            </a:r>
          </a:p>
        </p:txBody>
      </p:sp>
      <p:graphicFrame>
        <p:nvGraphicFramePr>
          <p:cNvPr id="9" name="Chart 8"/>
          <p:cNvGraphicFramePr>
            <a:graphicFrameLocks/>
          </p:cNvGraphicFramePr>
          <p:nvPr/>
        </p:nvGraphicFramePr>
        <p:xfrm>
          <a:off x="2875936" y="1159855"/>
          <a:ext cx="5376605" cy="4679632"/>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95813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285277"/>
            <a:ext cx="8229600" cy="577851"/>
          </a:xfrm>
        </p:spPr>
        <p:txBody>
          <a:bodyPr rIns="0">
            <a:normAutofit/>
          </a:bodyPr>
          <a:lstStyle>
            <a:lvl1pPr>
              <a:defRPr sz="2400" b="1" i="0" baseline="0">
                <a:solidFill>
                  <a:schemeClr val="tx2"/>
                </a:solidFill>
                <a:latin typeface="TradeGothic"/>
                <a:cs typeface="TradeGothic"/>
              </a:defRPr>
            </a:lvl1pPr>
          </a:lstStyle>
          <a:p>
            <a:r>
              <a:rPr lang="en-US"/>
              <a:t>Click to edit Master title style</a:t>
            </a:r>
            <a:endParaRPr lang="en-US" dirty="0"/>
          </a:p>
        </p:txBody>
      </p:sp>
      <p:sp>
        <p:nvSpPr>
          <p:cNvPr id="11" name="Text Placeholder 3"/>
          <p:cNvSpPr>
            <a:spLocks noGrp="1"/>
          </p:cNvSpPr>
          <p:nvPr>
            <p:ph type="body" sz="half" idx="2"/>
          </p:nvPr>
        </p:nvSpPr>
        <p:spPr>
          <a:xfrm>
            <a:off x="457201" y="1241792"/>
            <a:ext cx="1988725" cy="265822"/>
          </a:xfrm>
          <a:noFill/>
        </p:spPr>
        <p:txBody>
          <a:bodyPr/>
          <a:lstStyle>
            <a:lvl1pPr marL="0" indent="0">
              <a:buNone/>
              <a:defRPr sz="12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5"/>
          </p:nvPr>
        </p:nvSpPr>
        <p:spPr>
          <a:xfrm>
            <a:off x="460633" y="1652369"/>
            <a:ext cx="1927636" cy="1948725"/>
          </a:xfrm>
          <a:noFill/>
        </p:spPr>
        <p:txBody>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5"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3124412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pic>
        <p:nvPicPr>
          <p:cNvPr id="6" name="Picture 7" descr="ODC_CMYK.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 y="5424488"/>
            <a:ext cx="23495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2"/>
          <p:cNvSpPr txBox="1">
            <a:spLocks/>
          </p:cNvSpPr>
          <p:nvPr/>
        </p:nvSpPr>
        <p:spPr>
          <a:xfrm>
            <a:off x="4903788" y="6288088"/>
            <a:ext cx="2936875" cy="315912"/>
          </a:xfrm>
          <a:prstGeom prst="rect">
            <a:avLst/>
          </a:prstGeom>
        </p:spPr>
        <p:txBody>
          <a:bodyPr anchor="ctr"/>
          <a:lstStyle>
            <a:defPPr>
              <a:defRPr lang="en-US"/>
            </a:defPPr>
            <a:lvl1pPr algn="r" defTabSz="457200" rtl="0" fontAlgn="auto">
              <a:spcBef>
                <a:spcPts val="0"/>
              </a:spcBef>
              <a:spcAft>
                <a:spcPts val="0"/>
              </a:spcAft>
              <a:defRPr sz="900" kern="1200">
                <a:solidFill>
                  <a:schemeClr val="tx1">
                    <a:tint val="75000"/>
                  </a:schemeClr>
                </a:solidFill>
                <a:latin typeface="TradeGothic"/>
                <a:ea typeface="+mn-ea"/>
                <a:cs typeface="TradeGothic"/>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en-US" dirty="0">
                <a:latin typeface="Franklin Gothic book"/>
                <a:cs typeface="Franklin Gothic book"/>
              </a:rPr>
              <a:t>Sample Presentation Name</a:t>
            </a:r>
          </a:p>
        </p:txBody>
      </p:sp>
      <p:graphicFrame>
        <p:nvGraphicFramePr>
          <p:cNvPr id="9" name="Chart 8"/>
          <p:cNvGraphicFramePr>
            <a:graphicFrameLocks/>
          </p:cNvGraphicFramePr>
          <p:nvPr/>
        </p:nvGraphicFramePr>
        <p:xfrm>
          <a:off x="2671097" y="1241792"/>
          <a:ext cx="5814960" cy="4354402"/>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95813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457200" y="285277"/>
            <a:ext cx="8229600" cy="577851"/>
          </a:xfrm>
        </p:spPr>
        <p:txBody>
          <a:bodyPr rIns="0">
            <a:normAutofit/>
          </a:bodyPr>
          <a:lstStyle>
            <a:lvl1pPr>
              <a:defRPr sz="2400" b="1" i="0" baseline="0">
                <a:solidFill>
                  <a:schemeClr val="tx2"/>
                </a:solidFill>
                <a:latin typeface="TradeGothic"/>
                <a:cs typeface="TradeGothic"/>
              </a:defRPr>
            </a:lvl1pPr>
          </a:lstStyle>
          <a:p>
            <a:r>
              <a:rPr lang="en-US"/>
              <a:t>Click to edit Master title style</a:t>
            </a:r>
            <a:endParaRPr lang="en-US" dirty="0"/>
          </a:p>
        </p:txBody>
      </p:sp>
      <p:sp>
        <p:nvSpPr>
          <p:cNvPr id="13" name="Text Placeholder 3"/>
          <p:cNvSpPr>
            <a:spLocks noGrp="1"/>
          </p:cNvSpPr>
          <p:nvPr>
            <p:ph type="body" sz="half" idx="2"/>
          </p:nvPr>
        </p:nvSpPr>
        <p:spPr>
          <a:xfrm>
            <a:off x="457201" y="1241792"/>
            <a:ext cx="1988725" cy="265822"/>
          </a:xfrm>
          <a:noFill/>
        </p:spPr>
        <p:txBody>
          <a:bodyPr/>
          <a:lstStyle>
            <a:lvl1pPr marL="0" indent="0">
              <a:buNone/>
              <a:defRPr sz="12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ext Placeholder 3"/>
          <p:cNvSpPr>
            <a:spLocks noGrp="1"/>
          </p:cNvSpPr>
          <p:nvPr>
            <p:ph type="body" sz="half" idx="15"/>
          </p:nvPr>
        </p:nvSpPr>
        <p:spPr>
          <a:xfrm>
            <a:off x="460633" y="1652369"/>
            <a:ext cx="1927636" cy="1948725"/>
          </a:xfrm>
          <a:noFill/>
        </p:spPr>
        <p:txBody>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5"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1262465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Regional Finance Study Findings Overview</a:t>
            </a:r>
            <a:endParaRPr lang="en-US" dirty="0"/>
          </a:p>
        </p:txBody>
      </p:sp>
      <p:sp>
        <p:nvSpPr>
          <p:cNvPr id="6" name="Slide Number Placeholder 5"/>
          <p:cNvSpPr>
            <a:spLocks noGrp="1"/>
          </p:cNvSpPr>
          <p:nvPr>
            <p:ph type="sldNum" sz="quarter" idx="12"/>
          </p:nvPr>
        </p:nvSpPr>
        <p:spPr/>
        <p:txBody>
          <a:bodyPr/>
          <a:lstStyle/>
          <a:p>
            <a:fld id="{71CC4FB3-A3EA-4F35-AB8B-71721FA327DC}" type="slidenum">
              <a:rPr lang="en-US" smtClean="0"/>
              <a:t>‹#›</a:t>
            </a:fld>
            <a:endParaRPr lang="en-US" dirty="0"/>
          </a:p>
        </p:txBody>
      </p:sp>
    </p:spTree>
    <p:extLst>
      <p:ext uri="{BB962C8B-B14F-4D97-AF65-F5344CB8AC3E}">
        <p14:creationId xmlns:p14="http://schemas.microsoft.com/office/powerpoint/2010/main" val="853761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Full Chart, Bor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6858000"/>
          </a:xfrm>
          <a:prstGeom prst="rect">
            <a:avLst/>
          </a:prstGeom>
        </p:spPr>
      </p:pic>
      <p:cxnSp>
        <p:nvCxnSpPr>
          <p:cNvPr id="6" name="Straight Connector 5"/>
          <p:cNvCxnSpPr/>
          <p:nvPr userDrawn="1"/>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57200" y="293744"/>
            <a:ext cx="8229600" cy="577851"/>
          </a:xfrm>
        </p:spPr>
        <p:txBody>
          <a:bodyPr rIns="0">
            <a:normAutofit/>
          </a:bodyPr>
          <a:lstStyle>
            <a:lvl1pPr>
              <a:defRPr sz="2400" b="1" i="0" baseline="0">
                <a:solidFill>
                  <a:schemeClr val="tx2"/>
                </a:solidFill>
                <a:latin typeface="+mn-lt"/>
                <a:cs typeface="Franklin Gothic Book"/>
              </a:defRPr>
            </a:lvl1pPr>
          </a:lstStyle>
          <a:p>
            <a:r>
              <a:rPr lang="en-US"/>
              <a:t>Click to edit Master title style</a:t>
            </a:r>
            <a:endParaRPr lang="en-US" dirty="0"/>
          </a:p>
        </p:txBody>
      </p:sp>
      <p:sp>
        <p:nvSpPr>
          <p:cNvPr id="8" name="Footer Placeholder 5"/>
          <p:cNvSpPr>
            <a:spLocks noGrp="1"/>
          </p:cNvSpPr>
          <p:nvPr>
            <p:ph type="ftr" sz="quarter" idx="10"/>
          </p:nvPr>
        </p:nvSpPr>
        <p:spPr>
          <a:xfrm>
            <a:off x="4941748" y="6288088"/>
            <a:ext cx="2936875" cy="315912"/>
          </a:xfrm>
        </p:spPr>
        <p:txBody>
          <a:bodyPr/>
          <a:lstStyle>
            <a:lvl1pPr>
              <a:defRPr/>
            </a:lvl1pPr>
          </a:lstStyle>
          <a:p>
            <a:pPr>
              <a:defRPr/>
            </a:pPr>
            <a:r>
              <a:rPr lang="en-US"/>
              <a:t>Regional Finance Study Findings Overview</a:t>
            </a:r>
            <a:endParaRPr lang="en-US" dirty="0"/>
          </a:p>
        </p:txBody>
      </p:sp>
      <p:sp>
        <p:nvSpPr>
          <p:cNvPr id="9" name="Slide Number Placeholder 6"/>
          <p:cNvSpPr>
            <a:spLocks noGrp="1"/>
          </p:cNvSpPr>
          <p:nvPr>
            <p:ph type="sldNum" sz="quarter" idx="11"/>
          </p:nvPr>
        </p:nvSpPr>
        <p:spPr>
          <a:xfrm>
            <a:off x="8270894" y="6288088"/>
            <a:ext cx="415906" cy="331787"/>
          </a:xfrm>
        </p:spPr>
        <p:txBody>
          <a:bodyPr/>
          <a:lstStyle>
            <a:lvl1pPr>
              <a:defRPr/>
            </a:lvl1pPr>
          </a:lstStyle>
          <a:p>
            <a:pPr>
              <a:defRPr/>
            </a:pPr>
            <a:fld id="{7C5BCB18-D00F-164F-9CF9-AD3BC90F529A}" type="slidenum">
              <a:rPr lang="en-US"/>
              <a:pPr>
                <a:defRPr/>
              </a:pPr>
              <a:t>‹#›</a:t>
            </a:fld>
            <a:endParaRPr lang="en-US" dirty="0"/>
          </a:p>
        </p:txBody>
      </p:sp>
      <p:pic>
        <p:nvPicPr>
          <p:cNvPr id="10" name="Picture 9"/>
          <p:cNvPicPr>
            <a:picLocks noChangeAspect="1"/>
          </p:cNvPicPr>
          <p:nvPr userDrawn="1"/>
        </p:nvPicPr>
        <p:blipFill>
          <a:blip r:embed="rId3"/>
          <a:stretch>
            <a:fillRect/>
          </a:stretch>
        </p:blipFill>
        <p:spPr>
          <a:xfrm>
            <a:off x="417412" y="5918010"/>
            <a:ext cx="1860302" cy="544479"/>
          </a:xfrm>
          <a:prstGeom prst="rect">
            <a:avLst/>
          </a:prstGeom>
        </p:spPr>
      </p:pic>
      <p:cxnSp>
        <p:nvCxnSpPr>
          <p:cNvPr id="12" name="Straight Connector 11"/>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457200" y="1246188"/>
            <a:ext cx="8229600" cy="450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xmlns="" id="{3A083F65-FBE7-4A1B-90AB-7F98294614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51533" y="5908473"/>
            <a:ext cx="1950720" cy="532014"/>
          </a:xfrm>
          <a:prstGeom prst="rect">
            <a:avLst/>
          </a:prstGeom>
        </p:spPr>
      </p:pic>
    </p:spTree>
    <p:extLst>
      <p:ext uri="{BB962C8B-B14F-4D97-AF65-F5344CB8AC3E}">
        <p14:creationId xmlns:p14="http://schemas.microsoft.com/office/powerpoint/2010/main" val="260710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0"/>
            <a:ext cx="9144000" cy="6858000"/>
          </a:xfrm>
          <a:prstGeom prst="rect">
            <a:avLst/>
          </a:prstGeom>
        </p:spPr>
      </p:pic>
      <p:pic>
        <p:nvPicPr>
          <p:cNvPr id="5" name="Picture 7"/>
          <p:cNvPicPr>
            <a:picLocks noChangeAspect="1"/>
          </p:cNvPicPr>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2000250" y="635000"/>
            <a:ext cx="5205413" cy="5207000"/>
          </a:xfrm>
          <a:prstGeom prst="rect">
            <a:avLst/>
          </a:prstGeom>
          <a:noFill/>
          <a:ln>
            <a:noFill/>
          </a:ln>
          <a:extLst>
            <a:ext uri="{909E8E84-426E-40dd-AFC4-6F175D3DCCD1}">
              <a14:hiddenFill xmlns="" xmlns:a14="http://schemas.microsoft.com/office/drawing/2010/main">
                <a:solidFill>
                  <a:srgbClr val="FFFFFF">
                    <a:alpha val="79999"/>
                  </a:srgbClr>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ctrTitle"/>
          </p:nvPr>
        </p:nvSpPr>
        <p:spPr>
          <a:xfrm>
            <a:off x="695207" y="2085393"/>
            <a:ext cx="7772400" cy="847898"/>
          </a:xfrm>
          <a:noFill/>
          <a:ln>
            <a:noFill/>
          </a:ln>
        </p:spPr>
        <p:txBody>
          <a:bodyPr>
            <a:normAutofit/>
          </a:bodyPr>
          <a:lstStyle>
            <a:lvl1pPr algn="ctr">
              <a:defRPr sz="3600" b="1" cap="none" spc="0" baseline="0">
                <a:ln w="12700">
                  <a:noFill/>
                  <a:prstDash val="solid"/>
                </a:ln>
                <a:solidFill>
                  <a:schemeClr val="tx1"/>
                </a:solidFill>
                <a:effectLst/>
              </a:defRPr>
            </a:lvl1pPr>
          </a:lstStyle>
          <a:p>
            <a:r>
              <a:rPr lang="en-US"/>
              <a:t>Click to edit Master title style</a:t>
            </a:r>
            <a:endParaRPr lang="en-US" dirty="0"/>
          </a:p>
        </p:txBody>
      </p:sp>
      <p:sp>
        <p:nvSpPr>
          <p:cNvPr id="8" name="Subtitle 2"/>
          <p:cNvSpPr>
            <a:spLocks noGrp="1"/>
          </p:cNvSpPr>
          <p:nvPr>
            <p:ph type="subTitle" idx="1"/>
          </p:nvPr>
        </p:nvSpPr>
        <p:spPr>
          <a:xfrm>
            <a:off x="1371600" y="3429000"/>
            <a:ext cx="6400800" cy="1752600"/>
          </a:xfrm>
          <a:noFill/>
        </p:spPr>
        <p:txBody>
          <a:bodyPr>
            <a:normAutofit/>
          </a:bodyPr>
          <a:lstStyle>
            <a:lvl1pPr marL="0" indent="0" algn="ctr">
              <a:buNone/>
              <a:defRPr sz="3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a:t>Regional Finance Study Findings Overview</a:t>
            </a:r>
            <a:endParaRPr lang="en-US" dirty="0"/>
          </a:p>
        </p:txBody>
      </p:sp>
      <p:pic>
        <p:nvPicPr>
          <p:cNvPr id="12" name="Picture 11"/>
          <p:cNvPicPr>
            <a:picLocks noChangeAspect="1"/>
          </p:cNvPicPr>
          <p:nvPr userDrawn="1"/>
        </p:nvPicPr>
        <p:blipFill>
          <a:blip r:embed="rId4"/>
          <a:stretch>
            <a:fillRect/>
          </a:stretch>
        </p:blipFill>
        <p:spPr>
          <a:xfrm>
            <a:off x="417412" y="5918010"/>
            <a:ext cx="1860302" cy="544479"/>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62057" y="5890433"/>
            <a:ext cx="1950720" cy="532014"/>
          </a:xfrm>
          <a:prstGeom prst="rect">
            <a:avLst/>
          </a:prstGeom>
        </p:spPr>
      </p:pic>
      <p:sp>
        <p:nvSpPr>
          <p:cNvPr id="14"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371179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5885" y="5070475"/>
            <a:ext cx="2855912" cy="88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95207" y="1519095"/>
            <a:ext cx="7772400" cy="1470025"/>
          </a:xfrm>
          <a:noFill/>
          <a:ln>
            <a:noFill/>
          </a:ln>
        </p:spPr>
        <p:txBody>
          <a:bodyPr>
            <a:normAutofit/>
          </a:bodyPr>
          <a:lstStyle>
            <a:lvl1pPr algn="ctr">
              <a:defRPr sz="4400" b="0" cap="all" spc="0" baseline="0">
                <a:ln w="12700">
                  <a:noFill/>
                  <a:prstDash val="solid"/>
                </a:ln>
                <a:solidFill>
                  <a:schemeClr val="bg2"/>
                </a:solidFill>
                <a:effectLst/>
              </a:defRPr>
            </a:lvl1pPr>
          </a:lstStyle>
          <a:p>
            <a:r>
              <a:rPr lang="en-US"/>
              <a:t>Click to edit Master title style</a:t>
            </a:r>
            <a:endParaRPr lang="en-US" dirty="0"/>
          </a:p>
        </p:txBody>
      </p:sp>
      <p:sp>
        <p:nvSpPr>
          <p:cNvPr id="7" name="Subtitle 2"/>
          <p:cNvSpPr>
            <a:spLocks noGrp="1"/>
          </p:cNvSpPr>
          <p:nvPr>
            <p:ph type="subTitle" idx="1"/>
          </p:nvPr>
        </p:nvSpPr>
        <p:spPr>
          <a:xfrm>
            <a:off x="1371600" y="3440422"/>
            <a:ext cx="6400800" cy="1752600"/>
          </a:xfrm>
          <a:noFill/>
        </p:spPr>
        <p:txBody>
          <a:bodyPr>
            <a:normAutofit/>
          </a:bodyPr>
          <a:lstStyle>
            <a:lvl1pPr marL="0" indent="0" algn="ctr">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3" name="Picture 2"/>
          <p:cNvPicPr>
            <a:picLocks noChangeAspect="1"/>
          </p:cNvPicPr>
          <p:nvPr userDrawn="1"/>
        </p:nvPicPr>
        <p:blipFill rotWithShape="1">
          <a:blip r:embed="rId4" cstate="print">
            <a:clrChange>
              <a:clrFrom>
                <a:srgbClr val="013766"/>
              </a:clrFrom>
              <a:clrTo>
                <a:srgbClr val="013766">
                  <a:alpha val="0"/>
                </a:srgbClr>
              </a:clrTo>
            </a:clrChange>
            <a:extLst>
              <a:ext uri="{28A0092B-C50C-407E-A947-70E740481C1C}">
                <a14:useLocalDpi xmlns:a14="http://schemas.microsoft.com/office/drawing/2010/main" val="0"/>
              </a:ext>
            </a:extLst>
          </a:blip>
          <a:srcRect l="9444" t="27844" r="9419" b="28040"/>
          <a:stretch/>
        </p:blipFill>
        <p:spPr>
          <a:xfrm>
            <a:off x="4850744" y="5070475"/>
            <a:ext cx="3317895" cy="878712"/>
          </a:xfrm>
          <a:prstGeom prst="rect">
            <a:avLst/>
          </a:prstGeom>
        </p:spPr>
      </p:pic>
    </p:spTree>
    <p:extLst>
      <p:ext uri="{BB962C8B-B14F-4D97-AF65-F5344CB8AC3E}">
        <p14:creationId xmlns:p14="http://schemas.microsoft.com/office/powerpoint/2010/main" val="400855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Section 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3" y="6075363"/>
            <a:ext cx="1443037"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95207" y="1962497"/>
            <a:ext cx="7772400" cy="970801"/>
          </a:xfrm>
          <a:noFill/>
          <a:ln>
            <a:noFill/>
          </a:ln>
        </p:spPr>
        <p:txBody>
          <a:bodyPr>
            <a:normAutofit/>
          </a:bodyPr>
          <a:lstStyle>
            <a:lvl1pPr algn="ctr">
              <a:defRPr sz="3600" b="1" cap="none" spc="0" baseline="0">
                <a:ln w="12700">
                  <a:noFill/>
                  <a:prstDash val="solid"/>
                </a:ln>
                <a:solidFill>
                  <a:schemeClr val="bg2"/>
                </a:solidFill>
                <a:effectLst/>
              </a:defRPr>
            </a:lvl1pPr>
          </a:lstStyle>
          <a:p>
            <a:r>
              <a:rPr lang="en-US"/>
              <a:t>Click to edit Master title style</a:t>
            </a:r>
            <a:endParaRPr lang="en-US" dirty="0"/>
          </a:p>
        </p:txBody>
      </p:sp>
      <p:sp>
        <p:nvSpPr>
          <p:cNvPr id="7" name="Subtitle 2"/>
          <p:cNvSpPr>
            <a:spLocks noGrp="1"/>
          </p:cNvSpPr>
          <p:nvPr>
            <p:ph type="subTitle" idx="1"/>
          </p:nvPr>
        </p:nvSpPr>
        <p:spPr>
          <a:xfrm>
            <a:off x="1371600" y="3429000"/>
            <a:ext cx="6400800" cy="1110226"/>
          </a:xfrm>
          <a:noFill/>
        </p:spPr>
        <p:txBody>
          <a:bodyPr>
            <a:normAutofit/>
          </a:bodyPr>
          <a:lstStyle>
            <a:lvl1pPr marL="0" indent="0" algn="ctr">
              <a:buNone/>
              <a:defRPr sz="3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2"/>
          <p:cNvSpPr>
            <a:spLocks noGrp="1"/>
          </p:cNvSpPr>
          <p:nvPr>
            <p:ph type="ftr" sz="quarter" idx="10"/>
          </p:nvPr>
        </p:nvSpPr>
        <p:spPr/>
        <p:txBody>
          <a:bodyPr/>
          <a:lstStyle>
            <a:lvl1pPr>
              <a:defRPr/>
            </a:lvl1pPr>
          </a:lstStyle>
          <a:p>
            <a:pPr>
              <a:defRPr/>
            </a:pPr>
            <a:r>
              <a:rPr lang="en-US"/>
              <a:t>Regional Finance Study Findings Overview</a:t>
            </a:r>
            <a:endParaRPr lang="en-US" dirty="0"/>
          </a:p>
        </p:txBody>
      </p:sp>
      <p:sp>
        <p:nvSpPr>
          <p:cNvPr id="10"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cxnSp>
        <p:nvCxnSpPr>
          <p:cNvPr id="12" name="Straight Connector 11"/>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4" cstate="print">
            <a:clrChange>
              <a:clrFrom>
                <a:srgbClr val="013766"/>
              </a:clrFrom>
              <a:clrTo>
                <a:srgbClr val="013766">
                  <a:alpha val="0"/>
                </a:srgbClr>
              </a:clrTo>
            </a:clrChange>
            <a:extLst>
              <a:ext uri="{28A0092B-C50C-407E-A947-70E740481C1C}">
                <a14:useLocalDpi xmlns:a14="http://schemas.microsoft.com/office/drawing/2010/main" val="0"/>
              </a:ext>
            </a:extLst>
          </a:blip>
          <a:srcRect l="9444" t="27844" r="9419" b="28040"/>
          <a:stretch/>
        </p:blipFill>
        <p:spPr>
          <a:xfrm>
            <a:off x="7036443" y="6057945"/>
            <a:ext cx="1684359" cy="446086"/>
          </a:xfrm>
          <a:prstGeom prst="rect">
            <a:avLst/>
          </a:prstGeom>
        </p:spPr>
      </p:pic>
    </p:spTree>
    <p:extLst>
      <p:ext uri="{BB962C8B-B14F-4D97-AF65-F5344CB8AC3E}">
        <p14:creationId xmlns:p14="http://schemas.microsoft.com/office/powerpoint/2010/main" val="92635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 List, Bor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6858000"/>
          </a:xfrm>
          <a:prstGeom prst="rect">
            <a:avLst/>
          </a:prstGeom>
        </p:spPr>
      </p:pic>
      <p:cxnSp>
        <p:nvCxnSpPr>
          <p:cNvPr id="6" name="Straight Connector 5"/>
          <p:cNvCxnSpPr/>
          <p:nvPr/>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93456"/>
            <a:ext cx="8229600" cy="577851"/>
          </a:xfrm>
        </p:spPr>
        <p:txBody>
          <a:bodyPr rIns="0">
            <a:normAutofit/>
          </a:bodyPr>
          <a:lstStyle>
            <a:lvl1pPr>
              <a:defRPr sz="2400" b="1" i="0">
                <a:solidFill>
                  <a:schemeClr val="tx2"/>
                </a:solidFill>
                <a:latin typeface="Franklin Gothic Book"/>
                <a:cs typeface="Franklin Gothic Book"/>
              </a:defRPr>
            </a:lvl1pPr>
          </a:lstStyle>
          <a:p>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a:t>Regional Finance Study Findings Overview</a:t>
            </a:r>
            <a:endParaRPr lang="en-US" dirty="0"/>
          </a:p>
        </p:txBody>
      </p:sp>
      <p:pic>
        <p:nvPicPr>
          <p:cNvPr id="11" name="Picture 10"/>
          <p:cNvPicPr>
            <a:picLocks noChangeAspect="1"/>
          </p:cNvPicPr>
          <p:nvPr userDrawn="1"/>
        </p:nvPicPr>
        <p:blipFill>
          <a:blip r:embed="rId3"/>
          <a:stretch>
            <a:fillRect/>
          </a:stretch>
        </p:blipFill>
        <p:spPr>
          <a:xfrm>
            <a:off x="417412" y="5918010"/>
            <a:ext cx="1860302" cy="544479"/>
          </a:xfrm>
          <a:prstGeom prst="rect">
            <a:avLst/>
          </a:prstGeom>
        </p:spPr>
      </p:pic>
      <p:sp>
        <p:nvSpPr>
          <p:cNvPr id="13" name="Text Placeholder 12"/>
          <p:cNvSpPr>
            <a:spLocks noGrp="1"/>
          </p:cNvSpPr>
          <p:nvPr>
            <p:ph type="body" sz="quarter" idx="12"/>
          </p:nvPr>
        </p:nvSpPr>
        <p:spPr>
          <a:xfrm>
            <a:off x="457200" y="1246188"/>
            <a:ext cx="8229600" cy="2360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77714" y="5947380"/>
            <a:ext cx="1888735" cy="515109"/>
          </a:xfrm>
          <a:prstGeom prst="rect">
            <a:avLst/>
          </a:prstGeom>
        </p:spPr>
      </p:pic>
      <p:sp>
        <p:nvSpPr>
          <p:cNvPr id="15" name="Slide Number Placeholder 3"/>
          <p:cNvSpPr>
            <a:spLocks noGrp="1"/>
          </p:cNvSpPr>
          <p:nvPr>
            <p:ph type="sldNum" sz="quarter" idx="11"/>
          </p:nvPr>
        </p:nvSpPr>
        <p:spPr>
          <a:xfrm>
            <a:off x="8534749" y="6350536"/>
            <a:ext cx="415906" cy="331787"/>
          </a:xfrm>
        </p:spPr>
        <p:txBody>
          <a:bodyPr/>
          <a:lstStyle>
            <a:lvl1pPr>
              <a:defRPr/>
            </a:lvl1pPr>
          </a:lstStyle>
          <a:p>
            <a:pPr>
              <a:defRPr/>
            </a:pPr>
            <a:fld id="{EFECB16E-7DAE-4842-8A87-10A2242C1D49}" type="slidenum">
              <a:rPr lang="en-US" smtClean="0"/>
              <a:pPr>
                <a:defRPr/>
              </a:pPr>
              <a:t>‹#›</a:t>
            </a:fld>
            <a:endParaRPr lang="en-US" dirty="0"/>
          </a:p>
        </p:txBody>
      </p:sp>
    </p:spTree>
    <p:extLst>
      <p:ext uri="{BB962C8B-B14F-4D97-AF65-F5344CB8AC3E}">
        <p14:creationId xmlns:p14="http://schemas.microsoft.com/office/powerpoint/2010/main" val="114654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l List, Bor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cxnSp>
        <p:nvCxnSpPr>
          <p:cNvPr id="7" name="Straight Connector 6"/>
          <p:cNvCxnSpPr/>
          <p:nvPr/>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457200" y="292507"/>
            <a:ext cx="8229600" cy="577851"/>
          </a:xfrm>
        </p:spPr>
        <p:txBody>
          <a:bodyPr rIns="0">
            <a:normAutofit/>
          </a:bodyPr>
          <a:lstStyle>
            <a:lvl1pPr>
              <a:defRPr sz="2400" b="1" i="0">
                <a:solidFill>
                  <a:schemeClr val="tx2"/>
                </a:solidFill>
                <a:latin typeface="Franklin Gothic Book"/>
                <a:cs typeface="Franklin Gothic Book"/>
              </a:defRPr>
            </a:lvl1pPr>
          </a:lstStyle>
          <a:p>
            <a:r>
              <a:rPr lang="en-US" dirty="0"/>
              <a:t>Two Column Bullet Lists</a:t>
            </a:r>
          </a:p>
        </p:txBody>
      </p:sp>
      <p:sp>
        <p:nvSpPr>
          <p:cNvPr id="10" name="Footer Placeholder 5"/>
          <p:cNvSpPr>
            <a:spLocks noGrp="1"/>
          </p:cNvSpPr>
          <p:nvPr>
            <p:ph type="ftr" sz="quarter" idx="10"/>
          </p:nvPr>
        </p:nvSpPr>
        <p:spPr/>
        <p:txBody>
          <a:bodyPr/>
          <a:lstStyle>
            <a:lvl1pPr>
              <a:defRPr/>
            </a:lvl1pPr>
          </a:lstStyle>
          <a:p>
            <a:pPr>
              <a:defRPr/>
            </a:pPr>
            <a:r>
              <a:rPr lang="en-US"/>
              <a:t>Regional Finance Study Findings Overview</a:t>
            </a:r>
            <a:endParaRPr lang="en-US" dirty="0"/>
          </a:p>
        </p:txBody>
      </p:sp>
      <p:sp>
        <p:nvSpPr>
          <p:cNvPr id="17" name="Text Placeholder 23"/>
          <p:cNvSpPr>
            <a:spLocks noGrp="1"/>
          </p:cNvSpPr>
          <p:nvPr>
            <p:ph type="body" sz="quarter" idx="14"/>
          </p:nvPr>
        </p:nvSpPr>
        <p:spPr>
          <a:xfrm>
            <a:off x="457201" y="1252530"/>
            <a:ext cx="4040188" cy="389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3"/>
          <p:cNvSpPr>
            <a:spLocks noGrp="1"/>
          </p:cNvSpPr>
          <p:nvPr>
            <p:ph type="body" sz="quarter" idx="15"/>
          </p:nvPr>
        </p:nvSpPr>
        <p:spPr>
          <a:xfrm>
            <a:off x="4646612" y="1252530"/>
            <a:ext cx="4040188" cy="389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a:stretch>
            <a:fillRect/>
          </a:stretch>
        </p:blipFill>
        <p:spPr>
          <a:xfrm>
            <a:off x="417412" y="5918010"/>
            <a:ext cx="1860302" cy="544479"/>
          </a:xfrm>
          <a:prstGeom prst="rect">
            <a:avLst/>
          </a:prstGeom>
        </p:spPr>
      </p:pic>
      <p:cxnSp>
        <p:nvCxnSpPr>
          <p:cNvPr id="13" name="Straight Connector 12"/>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3518" y="5932694"/>
            <a:ext cx="1888735" cy="515109"/>
          </a:xfrm>
          <a:prstGeom prst="rect">
            <a:avLst/>
          </a:prstGeom>
        </p:spPr>
      </p:pic>
      <p:sp>
        <p:nvSpPr>
          <p:cNvPr id="15"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404496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Col List, Subtitles, Bor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cxnSp>
        <p:nvCxnSpPr>
          <p:cNvPr id="9" name="Straight Connector 8"/>
          <p:cNvCxnSpPr/>
          <p:nvPr/>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457200" y="1246187"/>
            <a:ext cx="4040188" cy="383081"/>
          </a:xfrm>
          <a:noFill/>
        </p:spPr>
        <p:txBody>
          <a:bodyPr anchor="t"/>
          <a:lstStyle>
            <a:lvl1pPr marL="0" indent="0">
              <a:buNone/>
              <a:defRPr sz="2000" b="0" i="0" baseline="0">
                <a:solidFill>
                  <a:schemeClr val="tx2"/>
                </a:solidFill>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246187"/>
            <a:ext cx="4041775" cy="383082"/>
          </a:xfrm>
          <a:noFill/>
        </p:spPr>
        <p:txBody>
          <a:bodyPr anchor="t"/>
          <a:lstStyle>
            <a:lvl1pPr marL="0" indent="0">
              <a:buNone/>
              <a:defRPr sz="2000" b="0">
                <a:solidFill>
                  <a:schemeClr val="tx2"/>
                </a:solidFill>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title" hasCustomPrompt="1"/>
          </p:nvPr>
        </p:nvSpPr>
        <p:spPr>
          <a:xfrm>
            <a:off x="457200" y="293744"/>
            <a:ext cx="8229600" cy="577851"/>
          </a:xfrm>
        </p:spPr>
        <p:txBody>
          <a:bodyPr rIns="0">
            <a:normAutofit/>
          </a:bodyPr>
          <a:lstStyle>
            <a:lvl1pPr>
              <a:defRPr sz="2400" b="1" i="0" baseline="0">
                <a:solidFill>
                  <a:schemeClr val="tx2"/>
                </a:solidFill>
                <a:latin typeface="Franklin Gothic Book"/>
                <a:cs typeface="Franklin Gothic Book"/>
              </a:defRPr>
            </a:lvl1pPr>
          </a:lstStyle>
          <a:p>
            <a:r>
              <a:rPr lang="en-US" dirty="0"/>
              <a:t>Two Column Bullet Lists with Headlines</a:t>
            </a:r>
          </a:p>
        </p:txBody>
      </p:sp>
      <p:sp>
        <p:nvSpPr>
          <p:cNvPr id="12" name="Footer Placeholder 7"/>
          <p:cNvSpPr>
            <a:spLocks noGrp="1"/>
          </p:cNvSpPr>
          <p:nvPr>
            <p:ph type="ftr" sz="quarter" idx="10"/>
          </p:nvPr>
        </p:nvSpPr>
        <p:spPr/>
        <p:txBody>
          <a:bodyPr/>
          <a:lstStyle>
            <a:lvl1pPr>
              <a:defRPr/>
            </a:lvl1pPr>
          </a:lstStyle>
          <a:p>
            <a:pPr>
              <a:defRPr/>
            </a:pPr>
            <a:r>
              <a:rPr lang="en-US"/>
              <a:t>Regional Finance Study Findings Overview</a:t>
            </a:r>
            <a:endParaRPr lang="en-US" dirty="0"/>
          </a:p>
        </p:txBody>
      </p:sp>
      <p:sp>
        <p:nvSpPr>
          <p:cNvPr id="24" name="Text Placeholder 23"/>
          <p:cNvSpPr>
            <a:spLocks noGrp="1"/>
          </p:cNvSpPr>
          <p:nvPr>
            <p:ph type="body" sz="quarter" idx="14"/>
          </p:nvPr>
        </p:nvSpPr>
        <p:spPr>
          <a:xfrm>
            <a:off x="457201" y="1847312"/>
            <a:ext cx="4040188" cy="389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3"/>
          <p:cNvSpPr>
            <a:spLocks noGrp="1"/>
          </p:cNvSpPr>
          <p:nvPr>
            <p:ph type="body" sz="quarter" idx="15"/>
          </p:nvPr>
        </p:nvSpPr>
        <p:spPr>
          <a:xfrm>
            <a:off x="4646612" y="1847312"/>
            <a:ext cx="4040188" cy="389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3"/>
          <a:stretch>
            <a:fillRect/>
          </a:stretch>
        </p:blipFill>
        <p:spPr>
          <a:xfrm>
            <a:off x="417412" y="5918010"/>
            <a:ext cx="1860302" cy="544479"/>
          </a:xfrm>
          <a:prstGeom prst="rect">
            <a:avLst/>
          </a:prstGeom>
        </p:spPr>
      </p:pic>
      <p:cxnSp>
        <p:nvCxnSpPr>
          <p:cNvPr id="15" name="Straight Connector 14"/>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7"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107746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 List, No Border">
    <p:spTree>
      <p:nvGrpSpPr>
        <p:cNvPr id="1" name=""/>
        <p:cNvGrpSpPr/>
        <p:nvPr/>
      </p:nvGrpSpPr>
      <p:grpSpPr>
        <a:xfrm>
          <a:off x="0" y="0"/>
          <a:ext cx="0" cy="0"/>
          <a:chOff x="0" y="0"/>
          <a:chExt cx="0" cy="0"/>
        </a:xfrm>
      </p:grpSpPr>
      <p:cxnSp>
        <p:nvCxnSpPr>
          <p:cNvPr id="7" name="Straight Connector 6"/>
          <p:cNvCxnSpPr/>
          <p:nvPr/>
        </p:nvCxnSpPr>
        <p:spPr>
          <a:xfrm>
            <a:off x="457200" y="1049338"/>
            <a:ext cx="82296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457200" y="293451"/>
            <a:ext cx="8229600" cy="577851"/>
          </a:xfrm>
        </p:spPr>
        <p:txBody>
          <a:bodyPr rIns="0">
            <a:normAutofit/>
          </a:bodyPr>
          <a:lstStyle>
            <a:lvl1pPr>
              <a:defRPr sz="2400" b="1" i="0">
                <a:solidFill>
                  <a:schemeClr val="tx2"/>
                </a:solidFill>
                <a:latin typeface="Franklin Gothic Book"/>
                <a:cs typeface="Franklin Gothic Book"/>
              </a:defRPr>
            </a:lvl1pPr>
          </a:lstStyle>
          <a:p>
            <a:r>
              <a:rPr lang="en-US"/>
              <a:t>Click to edit Master title style</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a:t>Regional Finance Study Findings Overview</a:t>
            </a:r>
            <a:endParaRPr lang="en-US" dirty="0"/>
          </a:p>
        </p:txBody>
      </p:sp>
      <p:pic>
        <p:nvPicPr>
          <p:cNvPr id="12" name="Picture 11"/>
          <p:cNvPicPr>
            <a:picLocks noChangeAspect="1"/>
          </p:cNvPicPr>
          <p:nvPr userDrawn="1"/>
        </p:nvPicPr>
        <p:blipFill>
          <a:blip r:embed="rId2"/>
          <a:stretch>
            <a:fillRect/>
          </a:stretch>
        </p:blipFill>
        <p:spPr>
          <a:xfrm>
            <a:off x="417412" y="5918010"/>
            <a:ext cx="1860302" cy="544479"/>
          </a:xfrm>
          <a:prstGeom prst="rect">
            <a:avLst/>
          </a:prstGeom>
        </p:spPr>
      </p:pic>
      <p:sp>
        <p:nvSpPr>
          <p:cNvPr id="13" name="Text Placeholder 12"/>
          <p:cNvSpPr>
            <a:spLocks noGrp="1"/>
          </p:cNvSpPr>
          <p:nvPr>
            <p:ph type="body" sz="quarter" idx="12"/>
          </p:nvPr>
        </p:nvSpPr>
        <p:spPr>
          <a:xfrm>
            <a:off x="457200" y="1246188"/>
            <a:ext cx="8229600" cy="2360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a:xfrm flipV="1">
            <a:off x="8159088" y="6270625"/>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065" y="5913749"/>
            <a:ext cx="1888735" cy="515109"/>
          </a:xfrm>
          <a:prstGeom prst="rect">
            <a:avLst/>
          </a:prstGeom>
        </p:spPr>
      </p:pic>
      <p:sp>
        <p:nvSpPr>
          <p:cNvPr id="14" name="Slide Number Placeholder 3"/>
          <p:cNvSpPr>
            <a:spLocks noGrp="1"/>
          </p:cNvSpPr>
          <p:nvPr>
            <p:ph type="sldNum" sz="quarter" idx="11"/>
          </p:nvPr>
        </p:nvSpPr>
        <p:spPr>
          <a:xfrm>
            <a:off x="8538517" y="6410304"/>
            <a:ext cx="415906" cy="331787"/>
          </a:xfrm>
        </p:spPr>
        <p:txBody>
          <a:bodyPr/>
          <a:lstStyle>
            <a:lvl1pPr>
              <a:defRPr/>
            </a:lvl1pPr>
          </a:lstStyle>
          <a:p>
            <a:pPr>
              <a:defRPr/>
            </a:pPr>
            <a:fld id="{167E7CD4-6953-5243-A343-F7588445C071}" type="slidenum">
              <a:rPr lang="en-US"/>
              <a:pPr>
                <a:defRPr/>
              </a:pPr>
              <a:t>‹#›</a:t>
            </a:fld>
            <a:endParaRPr lang="en-US" dirty="0"/>
          </a:p>
        </p:txBody>
      </p:sp>
    </p:spTree>
    <p:extLst>
      <p:ext uri="{BB962C8B-B14F-4D97-AF65-F5344CB8AC3E}">
        <p14:creationId xmlns:p14="http://schemas.microsoft.com/office/powerpoint/2010/main" val="171194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52538"/>
            <a:ext cx="8229600" cy="236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0" numCol="1" anchor="t" anchorCtr="0" compatLnSpc="1">
            <a:prstTxWarp prst="textNoShape">
              <a:avLst/>
            </a:prstTxWarp>
          </a:bodyPr>
          <a:lstStyle/>
          <a:p>
            <a:pPr lvl="0"/>
            <a:r>
              <a:rPr lang="en-US" dirty="0"/>
              <a:t>Franklin Gothic Book, 20 </a:t>
            </a:r>
            <a:r>
              <a:rPr lang="en-US" dirty="0" err="1"/>
              <a:t>pt</a:t>
            </a:r>
            <a:r>
              <a:rPr lang="en-US" dirty="0"/>
              <a:t>, Dark Gray</a:t>
            </a:r>
          </a:p>
          <a:p>
            <a:pPr lvl="1"/>
            <a:r>
              <a:rPr lang="en-US" dirty="0"/>
              <a:t>Second level Bullet Style: 18pt </a:t>
            </a:r>
          </a:p>
          <a:p>
            <a:pPr lvl="2"/>
            <a:r>
              <a:rPr lang="en-US" dirty="0"/>
              <a:t>Third level Bullet Style: 18pt</a:t>
            </a:r>
          </a:p>
          <a:p>
            <a:pPr lvl="3"/>
            <a:r>
              <a:rPr lang="en-US" dirty="0"/>
              <a:t>Fourth level Bullet Style: 18pt</a:t>
            </a:r>
          </a:p>
          <a:p>
            <a:pPr lvl="4"/>
            <a:r>
              <a:rPr lang="en-US" dirty="0"/>
              <a:t>Fifth level Bullet Style: 18pt</a:t>
            </a:r>
          </a:p>
        </p:txBody>
      </p:sp>
      <p:sp>
        <p:nvSpPr>
          <p:cNvPr id="5" name="Footer Placeholder 4"/>
          <p:cNvSpPr>
            <a:spLocks noGrp="1"/>
          </p:cNvSpPr>
          <p:nvPr>
            <p:ph type="ftr" sz="quarter" idx="3"/>
          </p:nvPr>
        </p:nvSpPr>
        <p:spPr>
          <a:xfrm>
            <a:off x="4941748" y="6288088"/>
            <a:ext cx="2936875" cy="315912"/>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Franklin Gothic Book"/>
                <a:ea typeface="+mn-ea"/>
                <a:cs typeface="Franklin Gothic Book"/>
              </a:defRPr>
            </a:lvl1pPr>
          </a:lstStyle>
          <a:p>
            <a:pPr>
              <a:defRPr/>
            </a:pPr>
            <a:r>
              <a:rPr lang="en-US"/>
              <a:t>Regional Finance Study Findings Overview</a:t>
            </a:r>
            <a:endParaRPr lang="en-US" dirty="0"/>
          </a:p>
        </p:txBody>
      </p:sp>
      <p:sp>
        <p:nvSpPr>
          <p:cNvPr id="6" name="Slide Number Placeholder 5"/>
          <p:cNvSpPr>
            <a:spLocks noGrp="1"/>
          </p:cNvSpPr>
          <p:nvPr>
            <p:ph type="sldNum" sz="quarter" idx="4"/>
          </p:nvPr>
        </p:nvSpPr>
        <p:spPr>
          <a:xfrm>
            <a:off x="8270894" y="6288088"/>
            <a:ext cx="415906" cy="331787"/>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Franklin Gothic Book"/>
                <a:ea typeface="+mn-ea"/>
                <a:cs typeface="Franklin Gothic Book"/>
              </a:defRPr>
            </a:lvl1pPr>
          </a:lstStyle>
          <a:p>
            <a:pPr>
              <a:defRPr/>
            </a:pPr>
            <a:fld id="{B22F7E1B-8261-CF40-A84F-BB5BFF025EC3}" type="slidenum">
              <a:rPr lang="en-US"/>
              <a:pPr>
                <a:defRPr/>
              </a:pPr>
              <a:t>‹#›</a:t>
            </a:fld>
            <a:endParaRPr lang="en-US" dirty="0"/>
          </a:p>
        </p:txBody>
      </p:sp>
      <p:sp>
        <p:nvSpPr>
          <p:cNvPr id="1029" name="Title Placeholder 1"/>
          <p:cNvSpPr>
            <a:spLocks noGrp="1"/>
          </p:cNvSpPr>
          <p:nvPr>
            <p:ph type="title"/>
          </p:nvPr>
        </p:nvSpPr>
        <p:spPr bwMode="auto">
          <a:xfrm>
            <a:off x="457200" y="626925"/>
            <a:ext cx="8229600" cy="3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0" numCol="1" anchor="b" anchorCtr="0" compatLnSpc="1">
            <a:prstTxWarp prst="textNoShape">
              <a:avLst/>
            </a:prstTxWarp>
          </a:bodyPr>
          <a:lstStyle/>
          <a:p>
            <a:pPr lvl="0"/>
            <a:r>
              <a:rPr lang="en-US" dirty="0"/>
              <a:t>Page Headline Style: Franklin Gothic Book, 24pt, Dark Blue</a:t>
            </a:r>
          </a:p>
        </p:txBody>
      </p:sp>
    </p:spTree>
    <p:extLst>
      <p:ext uri="{BB962C8B-B14F-4D97-AF65-F5344CB8AC3E}">
        <p14:creationId xmlns:p14="http://schemas.microsoft.com/office/powerpoint/2010/main" val="38900850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hf hdr="0" dt="0"/>
  <p:txStyles>
    <p:titleStyle>
      <a:lvl1pPr algn="l" defTabSz="457200" rtl="0" eaLnBrk="1" fontAlgn="base" hangingPunct="1">
        <a:spcBef>
          <a:spcPct val="0"/>
        </a:spcBef>
        <a:spcAft>
          <a:spcPct val="0"/>
        </a:spcAft>
        <a:defRPr sz="2400" b="1" kern="1200">
          <a:solidFill>
            <a:schemeClr val="tx2"/>
          </a:solidFill>
          <a:latin typeface="Franklin Gothic Book"/>
          <a:ea typeface="ＭＳ Ｐゴシック" charset="0"/>
          <a:cs typeface="Franklin Gothic Book"/>
        </a:defRPr>
      </a:lvl1pPr>
      <a:lvl2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2pPr>
      <a:lvl3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3pPr>
      <a:lvl4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4pPr>
      <a:lvl5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5pPr>
      <a:lvl6pPr marL="457200" algn="l" defTabSz="457200" rtl="0" eaLnBrk="1" fontAlgn="base" hangingPunct="1">
        <a:spcBef>
          <a:spcPct val="0"/>
        </a:spcBef>
        <a:spcAft>
          <a:spcPct val="0"/>
        </a:spcAft>
        <a:defRPr sz="2400" b="1">
          <a:solidFill>
            <a:schemeClr val="tx2"/>
          </a:solidFill>
          <a:latin typeface="TradeGothic" charset="0"/>
          <a:ea typeface="ＭＳ Ｐゴシック" charset="0"/>
        </a:defRPr>
      </a:lvl6pPr>
      <a:lvl7pPr marL="914400" algn="l" defTabSz="457200" rtl="0" eaLnBrk="1" fontAlgn="base" hangingPunct="1">
        <a:spcBef>
          <a:spcPct val="0"/>
        </a:spcBef>
        <a:spcAft>
          <a:spcPct val="0"/>
        </a:spcAft>
        <a:defRPr sz="2400" b="1">
          <a:solidFill>
            <a:schemeClr val="tx2"/>
          </a:solidFill>
          <a:latin typeface="TradeGothic" charset="0"/>
          <a:ea typeface="ＭＳ Ｐゴシック" charset="0"/>
        </a:defRPr>
      </a:lvl7pPr>
      <a:lvl8pPr marL="1371600" algn="l" defTabSz="457200" rtl="0" eaLnBrk="1" fontAlgn="base" hangingPunct="1">
        <a:spcBef>
          <a:spcPct val="0"/>
        </a:spcBef>
        <a:spcAft>
          <a:spcPct val="0"/>
        </a:spcAft>
        <a:defRPr sz="2400" b="1">
          <a:solidFill>
            <a:schemeClr val="tx2"/>
          </a:solidFill>
          <a:latin typeface="TradeGothic" charset="0"/>
          <a:ea typeface="ＭＳ Ｐゴシック" charset="0"/>
        </a:defRPr>
      </a:lvl8pPr>
      <a:lvl9pPr marL="1828800" algn="l" defTabSz="457200" rtl="0" eaLnBrk="1" fontAlgn="base" hangingPunct="1">
        <a:spcBef>
          <a:spcPct val="0"/>
        </a:spcBef>
        <a:spcAft>
          <a:spcPct val="0"/>
        </a:spcAft>
        <a:defRPr sz="2400" b="1">
          <a:solidFill>
            <a:schemeClr val="tx2"/>
          </a:solidFill>
          <a:latin typeface="TradeGothic" charset="0"/>
          <a:ea typeface="ＭＳ Ｐゴシック" charset="0"/>
        </a:defRPr>
      </a:lvl9pPr>
    </p:titleStyle>
    <p:bodyStyle>
      <a:lvl1pPr marL="285750" indent="-285750" algn="l" defTabSz="457200" rtl="0" eaLnBrk="1" fontAlgn="base" hangingPunct="1">
        <a:lnSpc>
          <a:spcPct val="110000"/>
        </a:lnSpc>
        <a:spcBef>
          <a:spcPct val="20000"/>
        </a:spcBef>
        <a:spcAft>
          <a:spcPct val="0"/>
        </a:spcAft>
        <a:buClr>
          <a:schemeClr val="accent1"/>
        </a:buClr>
        <a:buFont typeface="Wingdings" charset="2"/>
        <a:buChar char="§"/>
        <a:defRPr sz="2000" kern="1200">
          <a:solidFill>
            <a:schemeClr val="tx1"/>
          </a:solidFill>
          <a:latin typeface="Franklin Gothic Book"/>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1800" kern="1200">
          <a:solidFill>
            <a:schemeClr val="tx1"/>
          </a:solidFill>
          <a:latin typeface="Franklin Gothic Book"/>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1800" kern="1200">
          <a:solidFill>
            <a:schemeClr val="tx1"/>
          </a:solidFill>
          <a:latin typeface="Franklin Gothic Book"/>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1800" kern="1200">
          <a:solidFill>
            <a:schemeClr val="tx1"/>
          </a:solidFill>
          <a:latin typeface="Franklin Gothic Book"/>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1800" kern="1200">
          <a:solidFill>
            <a:schemeClr val="tx1"/>
          </a:solidFill>
          <a:latin typeface="Franklin Gothic Book"/>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mailto:aelliott@opiniondynamics.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207" y="1879533"/>
            <a:ext cx="7772400" cy="1187172"/>
          </a:xfrm>
        </p:spPr>
        <p:txBody>
          <a:bodyPr>
            <a:normAutofit fontScale="90000"/>
          </a:bodyPr>
          <a:lstStyle/>
          <a:p>
            <a:r>
              <a:rPr lang="en-US" dirty="0"/>
              <a:t>Regional Finance Attribution and Cost-Effectiveness Study</a:t>
            </a:r>
          </a:p>
        </p:txBody>
      </p:sp>
      <p:sp>
        <p:nvSpPr>
          <p:cNvPr id="23554" name="Subtitle 2"/>
          <p:cNvSpPr>
            <a:spLocks noGrp="1"/>
          </p:cNvSpPr>
          <p:nvPr>
            <p:ph type="subTitle" idx="1"/>
          </p:nvPr>
        </p:nvSpPr>
        <p:spPr>
          <a:xfrm>
            <a:off x="1371600" y="3439510"/>
            <a:ext cx="6400800" cy="594360"/>
          </a:xfrm>
        </p:spPr>
        <p:txBody>
          <a:bodyPr/>
          <a:lstStyle/>
          <a:p>
            <a:r>
              <a:rPr lang="en-US" dirty="0"/>
              <a:t>Market Insights</a:t>
            </a:r>
          </a:p>
        </p:txBody>
      </p:sp>
      <p:sp>
        <p:nvSpPr>
          <p:cNvPr id="3" name="Text Placeholder 2"/>
          <p:cNvSpPr>
            <a:spLocks noGrp="1"/>
          </p:cNvSpPr>
          <p:nvPr>
            <p:ph type="body" sz="quarter" idx="10"/>
          </p:nvPr>
        </p:nvSpPr>
        <p:spPr>
          <a:xfrm>
            <a:off x="3233619" y="4033870"/>
            <a:ext cx="2695575" cy="434365"/>
          </a:xfrm>
        </p:spPr>
        <p:txBody>
          <a:bodyPr/>
          <a:lstStyle/>
          <a:p>
            <a:r>
              <a:rPr lang="en-US" dirty="0"/>
              <a:t>May 22</a:t>
            </a:r>
            <a:r>
              <a:rPr lang="en-US" baseline="30000" dirty="0"/>
              <a:t>nd</a:t>
            </a:r>
            <a:r>
              <a:rPr lang="en-US" dirty="0"/>
              <a:t>, 2018</a:t>
            </a:r>
          </a:p>
        </p:txBody>
      </p:sp>
      <p:sp>
        <p:nvSpPr>
          <p:cNvPr id="5" name="Text Placeholder 2">
            <a:extLst>
              <a:ext uri="{FF2B5EF4-FFF2-40B4-BE49-F238E27FC236}">
                <a16:creationId xmlns:a16="http://schemas.microsoft.com/office/drawing/2014/main" xmlns="" id="{A5C8A0A8-D7D1-4E5F-A6FF-335B6FA3DE6B}"/>
              </a:ext>
            </a:extLst>
          </p:cNvPr>
          <p:cNvSpPr txBox="1">
            <a:spLocks/>
          </p:cNvSpPr>
          <p:nvPr/>
        </p:nvSpPr>
        <p:spPr bwMode="auto">
          <a:xfrm>
            <a:off x="2722961" y="4406675"/>
            <a:ext cx="3687446" cy="956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0" numCol="1" anchor="t" anchorCtr="0" compatLnSpc="1">
            <a:prstTxWarp prst="textNoShape">
              <a:avLst/>
            </a:prstTxWarp>
            <a:normAutofit/>
          </a:bodyPr>
          <a:lstStyle>
            <a:lvl1pPr marL="0" indent="0" algn="ctr" defTabSz="457200" rtl="0" eaLnBrk="1" fontAlgn="base" hangingPunct="1">
              <a:lnSpc>
                <a:spcPct val="110000"/>
              </a:lnSpc>
              <a:spcBef>
                <a:spcPct val="20000"/>
              </a:spcBef>
              <a:spcAft>
                <a:spcPct val="0"/>
              </a:spcAft>
              <a:buClr>
                <a:schemeClr val="accent1"/>
              </a:buClr>
              <a:buFont typeface="Wingdings" charset="2"/>
              <a:buNone/>
              <a:defRPr sz="2000" kern="1200">
                <a:solidFill>
                  <a:schemeClr val="tx1"/>
                </a:solidFill>
                <a:latin typeface="Franklin Gothic Book"/>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1800" kern="1200">
                <a:solidFill>
                  <a:schemeClr val="tx1"/>
                </a:solidFill>
                <a:latin typeface="Franklin Gothic Book"/>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1800" kern="1200">
                <a:solidFill>
                  <a:schemeClr val="tx1"/>
                </a:solidFill>
                <a:latin typeface="Franklin Gothic Book"/>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1800" kern="1200">
                <a:solidFill>
                  <a:schemeClr val="tx1"/>
                </a:solidFill>
                <a:latin typeface="Franklin Gothic Book"/>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1800" kern="1200">
                <a:solidFill>
                  <a:schemeClr val="tx1"/>
                </a:solidFill>
                <a:latin typeface="Franklin Gothic Book"/>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10000"/>
              </a:lnSpc>
              <a:spcBef>
                <a:spcPct val="20000"/>
              </a:spcBef>
              <a:spcAft>
                <a:spcPct val="0"/>
              </a:spcAft>
              <a:buClr>
                <a:srgbClr val="004482"/>
              </a:buClr>
              <a:buSzTx/>
              <a:buFont typeface="Wingdings" charset="2"/>
              <a:buNone/>
              <a:tabLst/>
              <a:defRPr/>
            </a:pPr>
            <a:r>
              <a:rPr kumimoji="0" lang="en-US" sz="1600" b="1" i="0" u="none" strike="noStrike" kern="1200" cap="none" spc="0" normalizeH="0" baseline="0" noProof="0" dirty="0">
                <a:ln>
                  <a:noFill/>
                </a:ln>
                <a:solidFill>
                  <a:srgbClr val="4B4B4B"/>
                </a:solidFill>
                <a:effectLst/>
                <a:uLnTx/>
                <a:uFillTx/>
                <a:latin typeface="Franklin Gothic Book"/>
                <a:ea typeface="ＭＳ Ｐゴシック" charset="0"/>
              </a:rPr>
              <a:t>Alan Elliott, Principal Consultant</a:t>
            </a:r>
            <a:r>
              <a:rPr kumimoji="0" lang="en-US" sz="1600" b="0" i="0" u="none" strike="noStrike" kern="1200" cap="none" spc="0" normalizeH="0" baseline="0" noProof="0" dirty="0">
                <a:ln>
                  <a:noFill/>
                </a:ln>
                <a:solidFill>
                  <a:srgbClr val="4B4B4B"/>
                </a:solidFill>
                <a:effectLst/>
                <a:uLnTx/>
                <a:uFillTx/>
                <a:latin typeface="Franklin Gothic Book"/>
                <a:ea typeface="ＭＳ Ｐゴシック" charset="0"/>
              </a:rPr>
              <a:t/>
            </a:r>
            <a:br>
              <a:rPr kumimoji="0" lang="en-US" sz="1600" b="0" i="0" u="none" strike="noStrike" kern="1200" cap="none" spc="0" normalizeH="0" baseline="0" noProof="0" dirty="0">
                <a:ln>
                  <a:noFill/>
                </a:ln>
                <a:solidFill>
                  <a:srgbClr val="4B4B4B"/>
                </a:solidFill>
                <a:effectLst/>
                <a:uLnTx/>
                <a:uFillTx/>
                <a:latin typeface="Franklin Gothic Book"/>
                <a:ea typeface="ＭＳ Ｐゴシック" charset="0"/>
              </a:rPr>
            </a:br>
            <a:r>
              <a:rPr kumimoji="0" lang="en-US" sz="1600" b="0" i="0" u="none" strike="noStrike" kern="1200" cap="none" spc="0" normalizeH="0" baseline="0" noProof="0" dirty="0">
                <a:ln>
                  <a:noFill/>
                </a:ln>
                <a:solidFill>
                  <a:srgbClr val="4B4B4B"/>
                </a:solidFill>
                <a:effectLst/>
                <a:uLnTx/>
                <a:uFillTx/>
                <a:latin typeface="Franklin Gothic Book"/>
                <a:ea typeface="ＭＳ Ｐゴシック" charset="0"/>
              </a:rPr>
              <a:t>Opinion Dynamics</a:t>
            </a:r>
          </a:p>
          <a:p>
            <a:pPr marL="0" marR="0" lvl="0" indent="0" algn="ctr"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1600" b="0" i="0" u="none" strike="noStrike" kern="1200" cap="none" spc="0" normalizeH="0" baseline="0" noProof="0" dirty="0">
              <a:ln>
                <a:noFill/>
              </a:ln>
              <a:solidFill>
                <a:srgbClr val="4B4B4B"/>
              </a:solidFill>
              <a:effectLst/>
              <a:uLnTx/>
              <a:uFillTx/>
              <a:latin typeface="Franklin Gothic Book"/>
              <a:ea typeface="ＭＳ Ｐゴシック" charset="0"/>
            </a:endParaRPr>
          </a:p>
        </p:txBody>
      </p:sp>
      <p:pic>
        <p:nvPicPr>
          <p:cNvPr id="6" name="Picture 5" descr="cpuc emblem">
            <a:extLst>
              <a:ext uri="{FF2B5EF4-FFF2-40B4-BE49-F238E27FC236}">
                <a16:creationId xmlns:a16="http://schemas.microsoft.com/office/drawing/2014/main" xmlns="" id="{CE75FF5C-242B-47A4-BFD7-2E23E8D61D40}"/>
              </a:ext>
            </a:extLst>
          </p:cNvPr>
          <p:cNvPicPr/>
          <p:nvPr/>
        </p:nvPicPr>
        <p:blipFill>
          <a:blip r:embed="rId3" cstate="print">
            <a:clrChange>
              <a:clrFrom>
                <a:srgbClr val="C5CFD8"/>
              </a:clrFrom>
              <a:clrTo>
                <a:srgbClr val="C5CFD8">
                  <a:alpha val="0"/>
                </a:srgbClr>
              </a:clrTo>
            </a:clrChange>
            <a:extLst>
              <a:ext uri="{28A0092B-C50C-407E-A947-70E740481C1C}">
                <a14:useLocalDpi xmlns:a14="http://schemas.microsoft.com/office/drawing/2010/main" val="0"/>
              </a:ext>
            </a:extLst>
          </a:blip>
          <a:srcRect/>
          <a:stretch>
            <a:fillRect/>
          </a:stretch>
        </p:blipFill>
        <p:spPr bwMode="auto">
          <a:xfrm>
            <a:off x="7657978" y="5100079"/>
            <a:ext cx="1375203" cy="1481035"/>
          </a:xfrm>
          <a:prstGeom prst="rect">
            <a:avLst/>
          </a:prstGeom>
          <a:noFill/>
          <a:ln>
            <a:noFill/>
          </a:ln>
        </p:spPr>
      </p:pic>
    </p:spTree>
    <p:extLst>
      <p:ext uri="{BB962C8B-B14F-4D97-AF65-F5344CB8AC3E}">
        <p14:creationId xmlns:p14="http://schemas.microsoft.com/office/powerpoint/2010/main" val="359206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4"/>
            <a:ext cx="8229600" cy="577851"/>
          </a:xfrm>
        </p:spPr>
        <p:txBody>
          <a:bodyPr>
            <a:normAutofit fontScale="90000"/>
          </a:bodyPr>
          <a:lstStyle/>
          <a:p>
            <a:r>
              <a:rPr lang="en-US" dirty="0"/>
              <a:t>The LCDC results suggest that payment method, monthly payment and interest rate are the most important financing attributes</a:t>
            </a:r>
          </a:p>
        </p:txBody>
      </p:sp>
      <p:sp>
        <p:nvSpPr>
          <p:cNvPr id="3" name="Footer Placeholder 2"/>
          <p:cNvSpPr>
            <a:spLocks noGrp="1"/>
          </p:cNvSpPr>
          <p:nvPr>
            <p:ph type="ftr" sz="quarter" idx="10"/>
          </p:nvPr>
        </p:nvSpPr>
        <p:spPr>
          <a:xfrm>
            <a:off x="4890391" y="6303963"/>
            <a:ext cx="2936875" cy="31591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6" name="Text Placeholder 5"/>
          <p:cNvSpPr>
            <a:spLocks noGrp="1"/>
          </p:cNvSpPr>
          <p:nvPr>
            <p:ph sz="quarter" idx="12"/>
          </p:nvPr>
        </p:nvSpPr>
        <p:spPr>
          <a:xfrm>
            <a:off x="457200" y="1246188"/>
            <a:ext cx="8229600" cy="931613"/>
          </a:xfrm>
        </p:spPr>
        <p:txBody>
          <a:bodyPr>
            <a:normAutofit/>
          </a:bodyPr>
          <a:lstStyle/>
          <a:p>
            <a:endParaRPr lang="en-US" dirty="0"/>
          </a:p>
          <a:p>
            <a:pPr marL="0" indent="0">
              <a:buNone/>
            </a:pPr>
            <a:endParaRPr lang="en-US" dirty="0"/>
          </a:p>
        </p:txBody>
      </p:sp>
      <p:sp>
        <p:nvSpPr>
          <p:cNvPr id="8" name="Text Placeholder 5">
            <a:extLst>
              <a:ext uri="{FF2B5EF4-FFF2-40B4-BE49-F238E27FC236}">
                <a16:creationId xmlns:a16="http://schemas.microsoft.com/office/drawing/2014/main" xmlns="" id="{95600B30-3523-498B-B499-9AC8F2F06927}"/>
              </a:ext>
            </a:extLst>
          </p:cNvPr>
          <p:cNvSpPr txBox="1">
            <a:spLocks/>
          </p:cNvSpPr>
          <p:nvPr/>
        </p:nvSpPr>
        <p:spPr bwMode="auto">
          <a:xfrm>
            <a:off x="457200" y="1287780"/>
            <a:ext cx="3228227" cy="4324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0" numCol="1" anchor="t" anchorCtr="0" compatLnSpc="1">
            <a:prstTxWarp prst="textNoShape">
              <a:avLst/>
            </a:prstTxWarp>
            <a:normAutofit/>
          </a:bodyPr>
          <a:lstStyle>
            <a:lvl1pPr marL="285750" indent="-285750" algn="l" defTabSz="457200" rtl="0" eaLnBrk="1" fontAlgn="base" hangingPunct="1">
              <a:lnSpc>
                <a:spcPct val="110000"/>
              </a:lnSpc>
              <a:spcBef>
                <a:spcPct val="20000"/>
              </a:spcBef>
              <a:spcAft>
                <a:spcPct val="0"/>
              </a:spcAft>
              <a:buClr>
                <a:schemeClr val="accent1"/>
              </a:buClr>
              <a:buFont typeface="Wingdings" charset="2"/>
              <a:buChar char="§"/>
              <a:defRPr sz="2000" kern="1200">
                <a:solidFill>
                  <a:schemeClr val="tx1"/>
                </a:solidFill>
                <a:latin typeface="+mn-lt"/>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1800" kern="1200">
                <a:solidFill>
                  <a:schemeClr val="tx1"/>
                </a:solidFill>
                <a:latin typeface="+mn-lt"/>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1800" kern="1200">
                <a:solidFill>
                  <a:schemeClr val="tx1"/>
                </a:solidFill>
                <a:latin typeface="+mn-lt"/>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1800" kern="1200">
                <a:solidFill>
                  <a:schemeClr val="tx1"/>
                </a:solidFill>
                <a:latin typeface="+mn-lt"/>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1800" kern="1200">
                <a:solidFill>
                  <a:schemeClr val="tx1"/>
                </a:solidFill>
                <a:latin typeface="+mn-lt"/>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r>
              <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rPr>
              <a:t>Respondents strongly prefer financing over cash or credit card</a:t>
            </a:r>
          </a:p>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r>
              <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rPr>
              <a:t>Term loans were the most popular, suggesting the RFP is a good model for energy efficiency financing</a:t>
            </a:r>
          </a:p>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p:txBody>
      </p:sp>
      <p:sp>
        <p:nvSpPr>
          <p:cNvPr id="5" name="Rectangle 4">
            <a:extLst>
              <a:ext uri="{FF2B5EF4-FFF2-40B4-BE49-F238E27FC236}">
                <a16:creationId xmlns:a16="http://schemas.microsoft.com/office/drawing/2014/main" xmlns="" id="{30066084-752E-4DD6-B469-0EBB7460E7C9}"/>
              </a:ext>
            </a:extLst>
          </p:cNvPr>
          <p:cNvSpPr/>
          <p:nvPr/>
        </p:nvSpPr>
        <p:spPr>
          <a:xfrm>
            <a:off x="4404732" y="1191165"/>
            <a:ext cx="4034289" cy="646331"/>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B4B4B"/>
                </a:solidFill>
                <a:effectLst/>
                <a:uLnTx/>
                <a:uFillTx/>
                <a:latin typeface="Franklin Gothic Medium"/>
                <a:ea typeface="Times New Roman" panose="02020603050405020304" pitchFamily="18" charset="0"/>
                <a:cs typeface="Times New Roman" panose="02020603050405020304" pitchFamily="18" charset="0"/>
              </a:rPr>
              <a:t>Importance Ranking of Financing and Project Attributes (n=417) </a:t>
            </a:r>
            <a:endParaRPr kumimoji="0" lang="en-US" sz="1800" b="0" i="0" u="none" strike="noStrike" kern="1200" cap="none" spc="0" normalizeH="0" baseline="0" noProof="0" dirty="0">
              <a:ln>
                <a:noFill/>
              </a:ln>
              <a:solidFill>
                <a:srgbClr val="4B4B4B"/>
              </a:solidFill>
              <a:effectLst/>
              <a:uLnTx/>
              <a:uFillTx/>
              <a:latin typeface="Franklin Gothic Medium"/>
              <a:ea typeface="ＭＳ Ｐゴシック" charset="0"/>
            </a:endParaRPr>
          </a:p>
        </p:txBody>
      </p:sp>
      <p:graphicFrame>
        <p:nvGraphicFramePr>
          <p:cNvPr id="9" name="Table 8">
            <a:extLst>
              <a:ext uri="{FF2B5EF4-FFF2-40B4-BE49-F238E27FC236}">
                <a16:creationId xmlns:a16="http://schemas.microsoft.com/office/drawing/2014/main" xmlns="" id="{3AD1991E-3E75-4748-B95B-33E6A742C861}"/>
              </a:ext>
            </a:extLst>
          </p:cNvPr>
          <p:cNvGraphicFramePr>
            <a:graphicFrameLocks noGrp="1"/>
          </p:cNvGraphicFramePr>
          <p:nvPr>
            <p:extLst/>
          </p:nvPr>
        </p:nvGraphicFramePr>
        <p:xfrm>
          <a:off x="4404732" y="1837496"/>
          <a:ext cx="4034289" cy="4128692"/>
        </p:xfrm>
        <a:graphic>
          <a:graphicData uri="http://schemas.openxmlformats.org/drawingml/2006/table">
            <a:tbl>
              <a:tblPr firstRow="1" firstCol="1" bandRow="1">
                <a:tableStyleId>{5C22544A-7EE6-4342-B048-85BDC9FD1C3A}</a:tableStyleId>
              </a:tblPr>
              <a:tblGrid>
                <a:gridCol w="2628061">
                  <a:extLst>
                    <a:ext uri="{9D8B030D-6E8A-4147-A177-3AD203B41FA5}">
                      <a16:colId xmlns:a16="http://schemas.microsoft.com/office/drawing/2014/main" xmlns="" val="1642043620"/>
                    </a:ext>
                  </a:extLst>
                </a:gridCol>
                <a:gridCol w="1406228">
                  <a:extLst>
                    <a:ext uri="{9D8B030D-6E8A-4147-A177-3AD203B41FA5}">
                      <a16:colId xmlns:a16="http://schemas.microsoft.com/office/drawing/2014/main" xmlns="" val="3131932650"/>
                    </a:ext>
                  </a:extLst>
                </a:gridCol>
              </a:tblGrid>
              <a:tr h="102876">
                <a:tc>
                  <a:txBody>
                    <a:bodyPr/>
                    <a:lstStyle/>
                    <a:p>
                      <a:pPr marL="0" marR="0" algn="ctr">
                        <a:spcBef>
                          <a:spcPts val="0"/>
                        </a:spcBef>
                        <a:spcAft>
                          <a:spcPts val="0"/>
                        </a:spcAft>
                      </a:pPr>
                      <a:r>
                        <a:rPr lang="en-US" sz="1400" dirty="0">
                          <a:solidFill>
                            <a:schemeClr val="bg2"/>
                          </a:solidFill>
                          <a:effectLst/>
                        </a:rPr>
                        <a:t>Attribute</a:t>
                      </a:r>
                      <a:endParaRPr lang="en-US" sz="14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2"/>
                          </a:solidFill>
                          <a:effectLst/>
                        </a:rPr>
                        <a:t>Weighted %; Relative importance (n=417)</a:t>
                      </a:r>
                      <a:endParaRPr lang="en-US" sz="14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08164197"/>
                  </a:ext>
                </a:extLst>
              </a:tr>
              <a:tr h="193264">
                <a:tc>
                  <a:txBody>
                    <a:bodyPr/>
                    <a:lstStyle/>
                    <a:p>
                      <a:pPr marL="0" marR="0" algn="l">
                        <a:spcBef>
                          <a:spcPts val="0"/>
                        </a:spcBef>
                        <a:spcAft>
                          <a:spcPts val="0"/>
                        </a:spcAft>
                      </a:pPr>
                      <a:r>
                        <a:rPr lang="en-US" sz="1400" b="0" dirty="0">
                          <a:solidFill>
                            <a:schemeClr val="bg2"/>
                          </a:solidFill>
                          <a:effectLst/>
                        </a:rPr>
                        <a:t>Payment Method</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0" dirty="0">
                          <a:solidFill>
                            <a:schemeClr val="bg2"/>
                          </a:solidFill>
                          <a:effectLst/>
                        </a:rPr>
                        <a:t>18%</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638435156"/>
                  </a:ext>
                </a:extLst>
              </a:tr>
              <a:tr h="69247">
                <a:tc>
                  <a:txBody>
                    <a:bodyPr/>
                    <a:lstStyle/>
                    <a:p>
                      <a:pPr marL="0" marR="0" algn="l">
                        <a:spcBef>
                          <a:spcPts val="0"/>
                        </a:spcBef>
                        <a:spcAft>
                          <a:spcPts val="0"/>
                        </a:spcAft>
                      </a:pPr>
                      <a:r>
                        <a:rPr lang="en-US" sz="1400" b="0" dirty="0">
                          <a:solidFill>
                            <a:schemeClr val="bg2"/>
                          </a:solidFill>
                          <a:effectLst/>
                        </a:rPr>
                        <a:t>Your Monthly Payment</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0" dirty="0">
                          <a:solidFill>
                            <a:schemeClr val="bg2"/>
                          </a:solidFill>
                          <a:effectLst/>
                        </a:rPr>
                        <a:t>15%</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094344435"/>
                  </a:ext>
                </a:extLst>
              </a:tr>
              <a:tr h="164330">
                <a:tc>
                  <a:txBody>
                    <a:bodyPr/>
                    <a:lstStyle/>
                    <a:p>
                      <a:pPr marL="0" marR="0" algn="l">
                        <a:spcBef>
                          <a:spcPts val="0"/>
                        </a:spcBef>
                        <a:spcAft>
                          <a:spcPts val="0"/>
                        </a:spcAft>
                      </a:pPr>
                      <a:r>
                        <a:rPr lang="en-US" sz="1400" b="0" dirty="0">
                          <a:solidFill>
                            <a:schemeClr val="tx1"/>
                          </a:solidFill>
                          <a:effectLst/>
                        </a:rPr>
                        <a:t>Total Project Cost</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chemeClr val="tx1"/>
                          </a:solidFill>
                          <a:effectLst/>
                        </a:rPr>
                        <a:t>14%</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72865213"/>
                  </a:ext>
                </a:extLst>
              </a:tr>
              <a:tr h="187671">
                <a:tc>
                  <a:txBody>
                    <a:bodyPr/>
                    <a:lstStyle/>
                    <a:p>
                      <a:pPr marL="0" marR="0" algn="l">
                        <a:spcBef>
                          <a:spcPts val="0"/>
                        </a:spcBef>
                        <a:spcAft>
                          <a:spcPts val="0"/>
                        </a:spcAft>
                      </a:pPr>
                      <a:r>
                        <a:rPr lang="en-US" sz="1400" b="0" dirty="0">
                          <a:solidFill>
                            <a:schemeClr val="bg2"/>
                          </a:solidFill>
                          <a:effectLst/>
                        </a:rPr>
                        <a:t>Interest Rate</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0" dirty="0">
                          <a:solidFill>
                            <a:schemeClr val="bg2"/>
                          </a:solidFill>
                          <a:effectLst/>
                        </a:rPr>
                        <a:t>13%</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558772499"/>
                  </a:ext>
                </a:extLst>
              </a:tr>
              <a:tr h="219786">
                <a:tc>
                  <a:txBody>
                    <a:bodyPr/>
                    <a:lstStyle/>
                    <a:p>
                      <a:pPr marL="0" marR="0" algn="l">
                        <a:spcBef>
                          <a:spcPts val="0"/>
                        </a:spcBef>
                        <a:spcAft>
                          <a:spcPts val="0"/>
                        </a:spcAft>
                      </a:pPr>
                      <a:r>
                        <a:rPr lang="en-US" sz="1400" b="0" dirty="0">
                          <a:solidFill>
                            <a:schemeClr val="tx1"/>
                          </a:solidFill>
                          <a:effectLst/>
                        </a:rPr>
                        <a:t>Monthly Energy Bill Savings</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chemeClr val="tx1"/>
                          </a:solidFill>
                          <a:effectLst/>
                        </a:rPr>
                        <a:t>8%</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8542421"/>
                  </a:ext>
                </a:extLst>
              </a:tr>
              <a:tr h="175455">
                <a:tc>
                  <a:txBody>
                    <a:bodyPr/>
                    <a:lstStyle/>
                    <a:p>
                      <a:pPr marL="0" marR="0" algn="l">
                        <a:spcBef>
                          <a:spcPts val="0"/>
                        </a:spcBef>
                        <a:spcAft>
                          <a:spcPts val="0"/>
                        </a:spcAft>
                      </a:pPr>
                      <a:r>
                        <a:rPr lang="en-US" sz="1400" b="0" dirty="0">
                          <a:solidFill>
                            <a:schemeClr val="tx1"/>
                          </a:solidFill>
                          <a:effectLst/>
                        </a:rPr>
                        <a:t>Option To Do Nothing at All</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chemeClr val="tx1"/>
                          </a:solidFill>
                          <a:effectLst/>
                        </a:rPr>
                        <a:t>7%</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9334610"/>
                  </a:ext>
                </a:extLst>
              </a:tr>
              <a:tr h="328832">
                <a:tc>
                  <a:txBody>
                    <a:bodyPr/>
                    <a:lstStyle/>
                    <a:p>
                      <a:pPr marL="0" marR="0" algn="l">
                        <a:spcBef>
                          <a:spcPts val="0"/>
                        </a:spcBef>
                        <a:spcAft>
                          <a:spcPts val="0"/>
                        </a:spcAft>
                      </a:pPr>
                      <a:r>
                        <a:rPr lang="en-US" sz="1400" b="0" dirty="0">
                          <a:solidFill>
                            <a:schemeClr val="tx1"/>
                          </a:solidFill>
                          <a:effectLst/>
                        </a:rPr>
                        <a:t>Rebate Amount</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chemeClr val="tx1"/>
                          </a:solidFill>
                          <a:effectLst/>
                        </a:rPr>
                        <a:t>6%</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278166"/>
                  </a:ext>
                </a:extLst>
              </a:tr>
              <a:tr h="0">
                <a:tc>
                  <a:txBody>
                    <a:bodyPr/>
                    <a:lstStyle/>
                    <a:p>
                      <a:pPr marL="0" marR="0" algn="l">
                        <a:spcBef>
                          <a:spcPts val="0"/>
                        </a:spcBef>
                        <a:spcAft>
                          <a:spcPts val="0"/>
                        </a:spcAft>
                      </a:pPr>
                      <a:r>
                        <a:rPr lang="en-US" sz="1400" b="0" dirty="0">
                          <a:solidFill>
                            <a:schemeClr val="tx1"/>
                          </a:solidFill>
                          <a:effectLst/>
                        </a:rPr>
                        <a:t>Instant Qualification Possible Through Contractor</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chemeClr val="tx1"/>
                          </a:solidFill>
                          <a:effectLst/>
                        </a:rPr>
                        <a:t>5%</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59262527"/>
                  </a:ext>
                </a:extLst>
              </a:tr>
              <a:tr h="188714">
                <a:tc>
                  <a:txBody>
                    <a:bodyPr/>
                    <a:lstStyle/>
                    <a:p>
                      <a:pPr marL="0" marR="0" algn="l">
                        <a:spcBef>
                          <a:spcPts val="0"/>
                        </a:spcBef>
                        <a:spcAft>
                          <a:spcPts val="0"/>
                        </a:spcAft>
                      </a:pPr>
                      <a:r>
                        <a:rPr lang="en-US" sz="1400" b="0" dirty="0">
                          <a:solidFill>
                            <a:schemeClr val="tx1"/>
                          </a:solidFill>
                          <a:effectLst/>
                        </a:rPr>
                        <a:t>FICO Score Considered to Qualify</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chemeClr val="tx1"/>
                          </a:solidFill>
                          <a:effectLst/>
                        </a:rPr>
                        <a:t>5%</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41232814"/>
                  </a:ext>
                </a:extLst>
              </a:tr>
              <a:tr h="0">
                <a:tc>
                  <a:txBody>
                    <a:bodyPr/>
                    <a:lstStyle/>
                    <a:p>
                      <a:pPr marL="0" marR="0" algn="l">
                        <a:spcBef>
                          <a:spcPts val="0"/>
                        </a:spcBef>
                        <a:spcAft>
                          <a:spcPts val="0"/>
                        </a:spcAft>
                      </a:pPr>
                      <a:r>
                        <a:rPr lang="en-US" sz="1400" b="0" dirty="0">
                          <a:solidFill>
                            <a:schemeClr val="tx1"/>
                          </a:solidFill>
                          <a:effectLst/>
                        </a:rPr>
                        <a:t>Loan Offered by Local Organization</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chemeClr val="tx1"/>
                          </a:solidFill>
                          <a:effectLst/>
                        </a:rPr>
                        <a:t>5%</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1296781"/>
                  </a:ext>
                </a:extLst>
              </a:tr>
              <a:tr h="0">
                <a:tc>
                  <a:txBody>
                    <a:bodyPr/>
                    <a:lstStyle/>
                    <a:p>
                      <a:pPr marL="0" marR="0" algn="l">
                        <a:spcBef>
                          <a:spcPts val="0"/>
                        </a:spcBef>
                        <a:spcAft>
                          <a:spcPts val="0"/>
                        </a:spcAft>
                      </a:pPr>
                      <a:r>
                        <a:rPr lang="en-US" sz="1400" b="0" dirty="0">
                          <a:solidFill>
                            <a:schemeClr val="tx1"/>
                          </a:solidFill>
                          <a:effectLst/>
                        </a:rPr>
                        <a:t>Minimum Cash Down</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0" dirty="0">
                          <a:solidFill>
                            <a:schemeClr val="tx1"/>
                          </a:solidFill>
                          <a:effectLst/>
                        </a:rPr>
                        <a:t>5%</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3571" marR="43571" marT="17550" marB="175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70852978"/>
                  </a:ext>
                </a:extLst>
              </a:tr>
            </a:tbl>
          </a:graphicData>
        </a:graphic>
      </p:graphicFrame>
    </p:spTree>
    <p:extLst>
      <p:ext uri="{BB962C8B-B14F-4D97-AF65-F5344CB8AC3E}">
        <p14:creationId xmlns:p14="http://schemas.microsoft.com/office/powerpoint/2010/main" val="264944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4"/>
            <a:ext cx="8229600" cy="577851"/>
          </a:xfrm>
        </p:spPr>
        <p:txBody>
          <a:bodyPr>
            <a:normAutofit fontScale="90000"/>
          </a:bodyPr>
          <a:lstStyle/>
          <a:p>
            <a:r>
              <a:rPr lang="en-US" dirty="0"/>
              <a:t>Self-report data indicates that local sponsorship and convenience are also very important</a:t>
            </a:r>
          </a:p>
        </p:txBody>
      </p:sp>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6" name="Text Placeholder 5"/>
          <p:cNvSpPr>
            <a:spLocks noGrp="1"/>
          </p:cNvSpPr>
          <p:nvPr>
            <p:ph sz="quarter" idx="12"/>
          </p:nvPr>
        </p:nvSpPr>
        <p:spPr>
          <a:xfrm>
            <a:off x="457200" y="1246188"/>
            <a:ext cx="8229600" cy="931613"/>
          </a:xfrm>
        </p:spPr>
        <p:txBody>
          <a:bodyPr>
            <a:normAutofit/>
          </a:bodyPr>
          <a:lstStyle/>
          <a:p>
            <a:endParaRPr lang="en-US" dirty="0"/>
          </a:p>
          <a:p>
            <a:pPr marL="0" indent="0">
              <a:buNone/>
            </a:pPr>
            <a:endParaRPr lang="en-US" dirty="0"/>
          </a:p>
        </p:txBody>
      </p:sp>
      <p:sp>
        <p:nvSpPr>
          <p:cNvPr id="8" name="Text Placeholder 5">
            <a:extLst>
              <a:ext uri="{FF2B5EF4-FFF2-40B4-BE49-F238E27FC236}">
                <a16:creationId xmlns:a16="http://schemas.microsoft.com/office/drawing/2014/main" xmlns="" id="{95600B30-3523-498B-B499-9AC8F2F06927}"/>
              </a:ext>
            </a:extLst>
          </p:cNvPr>
          <p:cNvSpPr txBox="1">
            <a:spLocks/>
          </p:cNvSpPr>
          <p:nvPr/>
        </p:nvSpPr>
        <p:spPr bwMode="auto">
          <a:xfrm>
            <a:off x="457200" y="1213922"/>
            <a:ext cx="8229600" cy="77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0" numCol="1" anchor="t" anchorCtr="0" compatLnSpc="1">
            <a:prstTxWarp prst="textNoShape">
              <a:avLst/>
            </a:prstTxWarp>
            <a:normAutofit/>
          </a:bodyPr>
          <a:lstStyle>
            <a:lvl1pPr marL="285750" indent="-285750" algn="l" defTabSz="457200" rtl="0" eaLnBrk="1" fontAlgn="base" hangingPunct="1">
              <a:lnSpc>
                <a:spcPct val="110000"/>
              </a:lnSpc>
              <a:spcBef>
                <a:spcPct val="20000"/>
              </a:spcBef>
              <a:spcAft>
                <a:spcPct val="0"/>
              </a:spcAft>
              <a:buClr>
                <a:schemeClr val="accent1"/>
              </a:buClr>
              <a:buFont typeface="Wingdings" charset="2"/>
              <a:buChar char="§"/>
              <a:defRPr sz="2000" kern="1200">
                <a:solidFill>
                  <a:schemeClr val="tx1"/>
                </a:solidFill>
                <a:latin typeface="+mn-lt"/>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1800" kern="1200">
                <a:solidFill>
                  <a:schemeClr val="tx1"/>
                </a:solidFill>
                <a:latin typeface="+mn-lt"/>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1800" kern="1200">
                <a:solidFill>
                  <a:schemeClr val="tx1"/>
                </a:solidFill>
                <a:latin typeface="+mn-lt"/>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1800" kern="1200">
                <a:solidFill>
                  <a:schemeClr val="tx1"/>
                </a:solidFill>
                <a:latin typeface="+mn-lt"/>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1800" kern="1200">
                <a:solidFill>
                  <a:schemeClr val="tx1"/>
                </a:solidFill>
                <a:latin typeface="+mn-lt"/>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p:txBody>
      </p:sp>
      <p:graphicFrame>
        <p:nvGraphicFramePr>
          <p:cNvPr id="9" name="Table 8">
            <a:extLst>
              <a:ext uri="{FF2B5EF4-FFF2-40B4-BE49-F238E27FC236}">
                <a16:creationId xmlns:a16="http://schemas.microsoft.com/office/drawing/2014/main" xmlns="" id="{CE0C1DE4-A6E0-4387-9440-4DBADCFAFC30}"/>
              </a:ext>
            </a:extLst>
          </p:cNvPr>
          <p:cNvGraphicFramePr>
            <a:graphicFrameLocks noGrp="1"/>
          </p:cNvGraphicFramePr>
          <p:nvPr>
            <p:extLst/>
          </p:nvPr>
        </p:nvGraphicFramePr>
        <p:xfrm>
          <a:off x="1191126" y="1729412"/>
          <a:ext cx="6581273" cy="3399176"/>
        </p:xfrm>
        <a:graphic>
          <a:graphicData uri="http://schemas.openxmlformats.org/drawingml/2006/table">
            <a:tbl>
              <a:tblPr firstRow="1" firstCol="1" bandRow="1">
                <a:tableStyleId>{5C22544A-7EE6-4342-B048-85BDC9FD1C3A}</a:tableStyleId>
              </a:tblPr>
              <a:tblGrid>
                <a:gridCol w="5754307">
                  <a:extLst>
                    <a:ext uri="{9D8B030D-6E8A-4147-A177-3AD203B41FA5}">
                      <a16:colId xmlns:a16="http://schemas.microsoft.com/office/drawing/2014/main" xmlns="" val="1944957173"/>
                    </a:ext>
                  </a:extLst>
                </a:gridCol>
                <a:gridCol w="826966">
                  <a:extLst>
                    <a:ext uri="{9D8B030D-6E8A-4147-A177-3AD203B41FA5}">
                      <a16:colId xmlns:a16="http://schemas.microsoft.com/office/drawing/2014/main" xmlns="" val="648196016"/>
                    </a:ext>
                  </a:extLst>
                </a:gridCol>
              </a:tblGrid>
              <a:tr h="858044">
                <a:tc>
                  <a:txBody>
                    <a:bodyPr/>
                    <a:lstStyle/>
                    <a:p>
                      <a:pPr marL="0" marR="0" algn="ctr">
                        <a:lnSpc>
                          <a:spcPct val="107000"/>
                        </a:lnSpc>
                        <a:spcBef>
                          <a:spcPts val="0"/>
                        </a:spcBef>
                        <a:spcAft>
                          <a:spcPts val="0"/>
                        </a:spcAft>
                      </a:pPr>
                      <a:r>
                        <a:rPr lang="en-US" sz="1400" dirty="0">
                          <a:solidFill>
                            <a:schemeClr val="bg2"/>
                          </a:solidFill>
                          <a:effectLst/>
                        </a:rPr>
                        <a:t>Please rate the importance of each of these features in your decision to finance the project through the RFP: Where “0” is “not important at all” and “10” is “very important”)</a:t>
                      </a:r>
                      <a:endParaRPr lang="en-US" sz="14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chemeClr val="bg2"/>
                          </a:solidFill>
                          <a:effectLst/>
                        </a:rPr>
                        <a:t>Average Score</a:t>
                      </a:r>
                      <a:endParaRPr lang="en-US" sz="14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31221254"/>
                  </a:ext>
                </a:extLst>
              </a:tr>
              <a:tr h="317794">
                <a:tc>
                  <a:txBody>
                    <a:bodyPr/>
                    <a:lstStyle/>
                    <a:p>
                      <a:pPr marL="0" marR="0" algn="l">
                        <a:lnSpc>
                          <a:spcPct val="107000"/>
                        </a:lnSpc>
                        <a:spcBef>
                          <a:spcPts val="0"/>
                        </a:spcBef>
                        <a:spcAft>
                          <a:spcPts val="0"/>
                        </a:spcAft>
                      </a:pPr>
                      <a:r>
                        <a:rPr lang="en-US" sz="1400" b="0" dirty="0">
                          <a:solidFill>
                            <a:schemeClr val="tx1"/>
                          </a:solidFill>
                          <a:effectLst/>
                        </a:rPr>
                        <a:t>The interest rate</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rPr>
                        <a:t>8.6</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99754506"/>
                  </a:ext>
                </a:extLst>
              </a:tr>
              <a:tr h="317794">
                <a:tc>
                  <a:txBody>
                    <a:bodyPr/>
                    <a:lstStyle/>
                    <a:p>
                      <a:pPr marL="0" marR="0" algn="l">
                        <a:lnSpc>
                          <a:spcPct val="107000"/>
                        </a:lnSpc>
                        <a:spcBef>
                          <a:spcPts val="0"/>
                        </a:spcBef>
                        <a:spcAft>
                          <a:spcPts val="0"/>
                        </a:spcAft>
                      </a:pPr>
                      <a:r>
                        <a:rPr lang="en-US" sz="1400" b="0" dirty="0">
                          <a:solidFill>
                            <a:schemeClr val="bg2"/>
                          </a:solidFill>
                          <a:effectLst/>
                        </a:rPr>
                        <a:t>The connection of the loan program to a rebate program</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b="0" dirty="0">
                          <a:solidFill>
                            <a:schemeClr val="bg2"/>
                          </a:solidFill>
                          <a:effectLst/>
                        </a:rPr>
                        <a:t>8.5</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769435077"/>
                  </a:ext>
                </a:extLst>
              </a:tr>
              <a:tr h="317794">
                <a:tc>
                  <a:txBody>
                    <a:bodyPr/>
                    <a:lstStyle/>
                    <a:p>
                      <a:pPr marL="0" marR="0" algn="l">
                        <a:lnSpc>
                          <a:spcPct val="107000"/>
                        </a:lnSpc>
                        <a:spcBef>
                          <a:spcPts val="0"/>
                        </a:spcBef>
                        <a:spcAft>
                          <a:spcPts val="0"/>
                        </a:spcAft>
                      </a:pPr>
                      <a:r>
                        <a:rPr lang="en-US" sz="1400" b="0" dirty="0">
                          <a:solidFill>
                            <a:schemeClr val="tx1"/>
                          </a:solidFill>
                          <a:effectLst/>
                        </a:rPr>
                        <a:t>Minimum cash down required to close the loan</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rPr>
                        <a:t>8.5</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08596871"/>
                  </a:ext>
                </a:extLst>
              </a:tr>
              <a:tr h="317794">
                <a:tc>
                  <a:txBody>
                    <a:bodyPr/>
                    <a:lstStyle/>
                    <a:p>
                      <a:pPr marL="0" marR="0" algn="l">
                        <a:lnSpc>
                          <a:spcPct val="107000"/>
                        </a:lnSpc>
                        <a:spcBef>
                          <a:spcPts val="0"/>
                        </a:spcBef>
                        <a:spcAft>
                          <a:spcPts val="0"/>
                        </a:spcAft>
                      </a:pPr>
                      <a:r>
                        <a:rPr lang="en-US" sz="1400" b="0" dirty="0">
                          <a:solidFill>
                            <a:schemeClr val="bg2"/>
                          </a:solidFill>
                          <a:effectLst/>
                        </a:rPr>
                        <a:t>The convenience of the loan qualification process</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b="0" dirty="0">
                          <a:solidFill>
                            <a:schemeClr val="bg2"/>
                          </a:solidFill>
                          <a:effectLst/>
                        </a:rPr>
                        <a:t>8.4</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138282275"/>
                  </a:ext>
                </a:extLst>
              </a:tr>
              <a:tr h="316574">
                <a:tc>
                  <a:txBody>
                    <a:bodyPr/>
                    <a:lstStyle/>
                    <a:p>
                      <a:pPr marL="0" marR="0" algn="l">
                        <a:lnSpc>
                          <a:spcPct val="107000"/>
                        </a:lnSpc>
                        <a:spcBef>
                          <a:spcPts val="0"/>
                        </a:spcBef>
                        <a:spcAft>
                          <a:spcPts val="0"/>
                        </a:spcAft>
                      </a:pPr>
                      <a:r>
                        <a:rPr lang="en-US" sz="1400" b="0" dirty="0">
                          <a:solidFill>
                            <a:schemeClr val="bg2"/>
                          </a:solidFill>
                          <a:effectLst/>
                        </a:rPr>
                        <a:t>The convenience of the loan application process</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b="0" dirty="0">
                          <a:solidFill>
                            <a:schemeClr val="bg2"/>
                          </a:solidFill>
                          <a:effectLst/>
                        </a:rPr>
                        <a:t>8.3</a:t>
                      </a:r>
                      <a:endParaRPr lang="en-US" sz="1400" b="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963499095"/>
                  </a:ext>
                </a:extLst>
              </a:tr>
              <a:tr h="317794">
                <a:tc>
                  <a:txBody>
                    <a:bodyPr/>
                    <a:lstStyle/>
                    <a:p>
                      <a:pPr marL="0" marR="0" algn="l">
                        <a:lnSpc>
                          <a:spcPct val="107000"/>
                        </a:lnSpc>
                        <a:spcBef>
                          <a:spcPts val="0"/>
                        </a:spcBef>
                        <a:spcAft>
                          <a:spcPts val="0"/>
                        </a:spcAft>
                      </a:pPr>
                      <a:r>
                        <a:rPr lang="en-US" sz="1400" b="0" dirty="0">
                          <a:solidFill>
                            <a:schemeClr val="tx1"/>
                          </a:solidFill>
                          <a:effectLst/>
                        </a:rPr>
                        <a:t>The loan term, in years</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rPr>
                        <a:t>8.2</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55385356"/>
                  </a:ext>
                </a:extLst>
              </a:tr>
              <a:tr h="317794">
                <a:tc>
                  <a:txBody>
                    <a:bodyPr/>
                    <a:lstStyle/>
                    <a:p>
                      <a:pPr marL="0" marR="0" algn="l">
                        <a:lnSpc>
                          <a:spcPct val="107000"/>
                        </a:lnSpc>
                        <a:spcBef>
                          <a:spcPts val="0"/>
                        </a:spcBef>
                        <a:spcAft>
                          <a:spcPts val="0"/>
                        </a:spcAft>
                      </a:pPr>
                      <a:r>
                        <a:rPr lang="en-US" sz="1400" b="0" dirty="0">
                          <a:solidFill>
                            <a:schemeClr val="tx1"/>
                          </a:solidFill>
                          <a:effectLst/>
                        </a:rPr>
                        <a:t>The relationship between your contractor and the loan program</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rPr>
                        <a:t>7.8</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3706222"/>
                  </a:ext>
                </a:extLst>
              </a:tr>
              <a:tr h="317794">
                <a:tc>
                  <a:txBody>
                    <a:bodyPr/>
                    <a:lstStyle/>
                    <a:p>
                      <a:pPr marL="0" marR="0" algn="l">
                        <a:lnSpc>
                          <a:spcPct val="107000"/>
                        </a:lnSpc>
                        <a:spcBef>
                          <a:spcPts val="0"/>
                        </a:spcBef>
                        <a:spcAft>
                          <a:spcPts val="0"/>
                        </a:spcAft>
                      </a:pPr>
                      <a:r>
                        <a:rPr lang="en-US" sz="1400" b="0" dirty="0">
                          <a:solidFill>
                            <a:schemeClr val="tx1"/>
                          </a:solidFill>
                          <a:effectLst/>
                        </a:rPr>
                        <a:t>What qualified you for the loan (e.g., credit score, financial history)</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solidFill>
                            <a:schemeClr val="tx1"/>
                          </a:solidFill>
                          <a:effectLst/>
                        </a:rPr>
                        <a:t>7.4</a:t>
                      </a:r>
                      <a:endParaRPr lang="en-US" sz="1400" b="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94118778"/>
                  </a:ext>
                </a:extLst>
              </a:tr>
            </a:tbl>
          </a:graphicData>
        </a:graphic>
      </p:graphicFrame>
      <p:sp>
        <p:nvSpPr>
          <p:cNvPr id="10" name="Rectangle 9">
            <a:extLst>
              <a:ext uri="{FF2B5EF4-FFF2-40B4-BE49-F238E27FC236}">
                <a16:creationId xmlns:a16="http://schemas.microsoft.com/office/drawing/2014/main" xmlns="" id="{2F648438-AD20-4AB5-A938-E8036FF9C77C}"/>
              </a:ext>
            </a:extLst>
          </p:cNvPr>
          <p:cNvSpPr/>
          <p:nvPr/>
        </p:nvSpPr>
        <p:spPr>
          <a:xfrm>
            <a:off x="1191126" y="1292333"/>
            <a:ext cx="6577645" cy="369332"/>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B4B4B"/>
                </a:solidFill>
                <a:effectLst/>
                <a:uLnTx/>
                <a:uFillTx/>
                <a:latin typeface="Franklin Gothic Medium"/>
                <a:ea typeface="Times New Roman" panose="02020603050405020304" pitchFamily="18" charset="0"/>
                <a:cs typeface="Times New Roman" panose="02020603050405020304" pitchFamily="18" charset="0"/>
              </a:rPr>
              <a:t>Self-Reported Importance of Financing Attributes (n=76) </a:t>
            </a:r>
            <a:endParaRPr kumimoji="0" lang="en-US" sz="1800" b="0" i="0" u="none" strike="noStrike" kern="1200" cap="none" spc="0" normalizeH="0" baseline="0" noProof="0" dirty="0">
              <a:ln>
                <a:noFill/>
              </a:ln>
              <a:solidFill>
                <a:srgbClr val="4B4B4B"/>
              </a:solidFill>
              <a:effectLst/>
              <a:uLnTx/>
              <a:uFillTx/>
              <a:latin typeface="Franklin Gothic Medium"/>
              <a:ea typeface="ＭＳ Ｐゴシック" charset="0"/>
            </a:endParaRPr>
          </a:p>
        </p:txBody>
      </p:sp>
    </p:spTree>
    <p:extLst>
      <p:ext uri="{BB962C8B-B14F-4D97-AF65-F5344CB8AC3E}">
        <p14:creationId xmlns:p14="http://schemas.microsoft.com/office/powerpoint/2010/main" val="99652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70" y="1827058"/>
            <a:ext cx="8802806" cy="648479"/>
          </a:xfrm>
        </p:spPr>
        <p:txBody>
          <a:bodyPr/>
          <a:lstStyle/>
          <a:p>
            <a:r>
              <a:rPr lang="en-US" dirty="0"/>
              <a:t>Questions?</a:t>
            </a:r>
          </a:p>
        </p:txBody>
      </p:sp>
      <p:sp>
        <p:nvSpPr>
          <p:cNvPr id="4" name="Footer Placeholder 3"/>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Finance ME&amp;O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19AF5B-0728-184A-BC90-D0C03FF1F89E}"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6" name="Rectangle 3"/>
          <p:cNvSpPr txBox="1">
            <a:spLocks noChangeArrowheads="1"/>
          </p:cNvSpPr>
          <p:nvPr/>
        </p:nvSpPr>
        <p:spPr bwMode="auto">
          <a:xfrm>
            <a:off x="286606" y="2953265"/>
            <a:ext cx="870727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anose="05000000000000000000" pitchFamily="2" charset="2"/>
              <a:buNone/>
              <a:defRPr sz="3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6750" marR="0" lvl="0" indent="0" algn="l" defTabSz="914400" rtl="0" eaLnBrk="1" fontAlgn="base" latinLnBrk="0" hangingPunct="1">
              <a:lnSpc>
                <a:spcPct val="100000"/>
              </a:lnSpc>
              <a:spcBef>
                <a:spcPct val="20000"/>
              </a:spcBef>
              <a:spcAft>
                <a:spcPct val="0"/>
              </a:spcAft>
              <a:buClr>
                <a:srgbClr val="779F92"/>
              </a:buClr>
              <a:buSzPct val="75000"/>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Franklin Gothic Book"/>
                <a:ea typeface="+mn-ea"/>
                <a:cs typeface="+mn-cs"/>
              </a:rPr>
              <a:t>Alan Elliott</a:t>
            </a:r>
          </a:p>
          <a:p>
            <a:pPr marL="3206750" marR="0" lvl="0" indent="0" algn="l" defTabSz="914400" rtl="0" eaLnBrk="1" fontAlgn="base" latinLnBrk="0" hangingPunct="1">
              <a:lnSpc>
                <a:spcPct val="100000"/>
              </a:lnSpc>
              <a:spcBef>
                <a:spcPct val="20000"/>
              </a:spcBef>
              <a:spcAft>
                <a:spcPct val="0"/>
              </a:spcAft>
              <a:buClr>
                <a:srgbClr val="779F92"/>
              </a:buClr>
              <a:buSzPct val="75000"/>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Franklin Gothic Book"/>
                <a:ea typeface="+mn-ea"/>
                <a:cs typeface="+mn-cs"/>
              </a:rPr>
              <a:t>Principal Consultant</a:t>
            </a:r>
          </a:p>
          <a:p>
            <a:pPr marL="3206750" marR="0" lvl="0" indent="0" algn="l" defTabSz="914400" rtl="0" eaLnBrk="1" fontAlgn="base" latinLnBrk="0" hangingPunct="1">
              <a:lnSpc>
                <a:spcPct val="100000"/>
              </a:lnSpc>
              <a:spcBef>
                <a:spcPct val="20000"/>
              </a:spcBef>
              <a:spcAft>
                <a:spcPct val="0"/>
              </a:spcAft>
              <a:buClr>
                <a:srgbClr val="779F92"/>
              </a:buClr>
              <a:buSzPct val="75000"/>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Franklin Gothic Book"/>
                <a:ea typeface="+mn-ea"/>
                <a:cs typeface="+mn-cs"/>
              </a:rPr>
              <a:t>Opinion Dynamics</a:t>
            </a:r>
          </a:p>
          <a:p>
            <a:pPr marL="3206750" marR="0" lvl="0" indent="0" algn="l" defTabSz="914400" rtl="0" eaLnBrk="1" fontAlgn="base" latinLnBrk="0" hangingPunct="1">
              <a:lnSpc>
                <a:spcPct val="100000"/>
              </a:lnSpc>
              <a:spcBef>
                <a:spcPct val="20000"/>
              </a:spcBef>
              <a:spcAft>
                <a:spcPct val="0"/>
              </a:spcAft>
              <a:buClr>
                <a:srgbClr val="779F92"/>
              </a:buClr>
              <a:buSzPct val="75000"/>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Franklin Gothic Book"/>
                <a:ea typeface="+mn-ea"/>
                <a:cs typeface="+mn-cs"/>
                <a:hlinkClick r:id="rId3"/>
              </a:rPr>
              <a:t>aelliott@opiniondynamics.com</a:t>
            </a:r>
            <a:endParaRPr kumimoji="0" lang="en-US" altLang="en-US" sz="20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20000"/>
              </a:spcBef>
              <a:spcAft>
                <a:spcPct val="0"/>
              </a:spcAft>
              <a:buClr>
                <a:srgbClr val="779F92"/>
              </a:buClr>
              <a:buSzPct val="75000"/>
              <a:buFont typeface="Wingdings" panose="05000000000000000000" pitchFamily="2" charset="2"/>
              <a:buNone/>
              <a:tabLst/>
              <a:defRPr/>
            </a:pPr>
            <a:endParaRPr kumimoji="0" lang="en-US" altLang="en-US" sz="20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20000"/>
              </a:spcBef>
              <a:spcAft>
                <a:spcPct val="0"/>
              </a:spcAft>
              <a:buClr>
                <a:srgbClr val="779F92"/>
              </a:buClr>
              <a:buSzPct val="75000"/>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20000"/>
              </a:spcBef>
              <a:spcAft>
                <a:spcPct val="0"/>
              </a:spcAft>
              <a:buClr>
                <a:srgbClr val="779F92"/>
              </a:buClr>
              <a:buSzPct val="75000"/>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20000"/>
              </a:spcBef>
              <a:spcAft>
                <a:spcPct val="0"/>
              </a:spcAft>
              <a:buClr>
                <a:srgbClr val="779F92"/>
              </a:buClr>
              <a:buSzPct val="75000"/>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17513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4"/>
            <a:ext cx="8229600" cy="577851"/>
          </a:xfrm>
        </p:spPr>
        <p:txBody>
          <a:bodyPr>
            <a:normAutofit fontScale="90000"/>
          </a:bodyPr>
          <a:lstStyle/>
          <a:p>
            <a:r>
              <a:rPr lang="en-US" dirty="0"/>
              <a:t>The evaluation team performed attribution and cost-effectiveness studies of three 2013-2015 Regional Finance Programs (RFPs)</a:t>
            </a:r>
          </a:p>
        </p:txBody>
      </p:sp>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6" name="Text Placeholder 5"/>
          <p:cNvSpPr>
            <a:spLocks noGrp="1"/>
          </p:cNvSpPr>
          <p:nvPr>
            <p:ph sz="quarter" idx="12"/>
          </p:nvPr>
        </p:nvSpPr>
        <p:spPr/>
        <p:txBody>
          <a:bodyPr>
            <a:normAutofit/>
          </a:bodyPr>
          <a:lstStyle/>
          <a:p>
            <a:r>
              <a:rPr lang="en-US" dirty="0"/>
              <a:t>The emPower Central Coast, Golden State Financing Authority (GSFA) Residential Energy Retrofit, and Southern California Regional Energy Network (SoCalREN) Home Energy Loans programs</a:t>
            </a:r>
          </a:p>
          <a:p>
            <a:pPr lvl="1"/>
            <a:r>
              <a:rPr lang="en-US" dirty="0"/>
              <a:t>Provide reduced-interest rate term loans support Energy Upgrade California (EUC) home upgrade projects</a:t>
            </a:r>
          </a:p>
          <a:p>
            <a:r>
              <a:rPr lang="en-US" dirty="0"/>
              <a:t>Key Question: What is the value of RFPs in achieving or increasing energy savings from whole home retrofits?</a:t>
            </a:r>
          </a:p>
          <a:p>
            <a:r>
              <a:rPr lang="en-US" dirty="0"/>
              <a:t>Testing new methods:</a:t>
            </a:r>
          </a:p>
          <a:p>
            <a:pPr lvl="1"/>
            <a:r>
              <a:rPr lang="en-US" dirty="0"/>
              <a:t>Tested an experimental method to attribution—Latent Class Discrete Choice (LCDC)– and compared with traditional self-report attribution questions</a:t>
            </a:r>
          </a:p>
          <a:p>
            <a:pPr lvl="1"/>
            <a:r>
              <a:rPr lang="en-US" dirty="0"/>
              <a:t>Tested a financing-specific interpretation of the CA Standard Practice Manual (SPM) cost-effectiveness model</a:t>
            </a:r>
          </a:p>
        </p:txBody>
      </p:sp>
    </p:spTree>
    <p:extLst>
      <p:ext uri="{BB962C8B-B14F-4D97-AF65-F5344CB8AC3E}">
        <p14:creationId xmlns:p14="http://schemas.microsoft.com/office/powerpoint/2010/main" val="248350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4"/>
            <a:ext cx="8229600" cy="577851"/>
          </a:xfrm>
        </p:spPr>
        <p:txBody>
          <a:bodyPr>
            <a:normAutofit fontScale="90000"/>
          </a:bodyPr>
          <a:lstStyle/>
          <a:p>
            <a:r>
              <a:rPr lang="en-US" dirty="0"/>
              <a:t>The LCDC used a hypothetical shopping exercise to reveal preferences for financing and home upgrades</a:t>
            </a:r>
          </a:p>
        </p:txBody>
      </p:sp>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6" name="Text Placeholder 5"/>
          <p:cNvSpPr>
            <a:spLocks noGrp="1"/>
          </p:cNvSpPr>
          <p:nvPr>
            <p:ph sz="quarter" idx="12"/>
          </p:nvPr>
        </p:nvSpPr>
        <p:spPr>
          <a:xfrm>
            <a:off x="457200" y="1246188"/>
            <a:ext cx="8458200" cy="1230288"/>
          </a:xfrm>
        </p:spPr>
        <p:txBody>
          <a:bodyPr>
            <a:normAutofit fontScale="77500" lnSpcReduction="20000"/>
          </a:bodyPr>
          <a:lstStyle/>
          <a:p>
            <a:r>
              <a:rPr lang="en-US" dirty="0"/>
              <a:t>Includes more than just regional financing participants who also received EUC rebate incentives</a:t>
            </a:r>
          </a:p>
          <a:p>
            <a:r>
              <a:rPr lang="en-US" dirty="0"/>
              <a:t>417 respondents representing </a:t>
            </a:r>
            <a:r>
              <a:rPr lang="en-US" b="1" dirty="0"/>
              <a:t>“market ready” </a:t>
            </a:r>
            <a:r>
              <a:rPr lang="en-US" dirty="0"/>
              <a:t>homeowners who have completed or seriously considered a home upgrade, with both incentives, either or neither</a:t>
            </a:r>
          </a:p>
          <a:p>
            <a:r>
              <a:rPr lang="en-US" dirty="0"/>
              <a:t>Randomized combinations of 10 different project and financing attributes</a:t>
            </a:r>
          </a:p>
        </p:txBody>
      </p:sp>
      <p:graphicFrame>
        <p:nvGraphicFramePr>
          <p:cNvPr id="5" name="Diagram 4">
            <a:extLst>
              <a:ext uri="{FF2B5EF4-FFF2-40B4-BE49-F238E27FC236}">
                <a16:creationId xmlns:a16="http://schemas.microsoft.com/office/drawing/2014/main" xmlns="" id="{BBD5BF68-1EA4-45E8-8787-EB52CCC12BAA}"/>
              </a:ext>
            </a:extLst>
          </p:cNvPr>
          <p:cNvGraphicFramePr/>
          <p:nvPr>
            <p:extLst/>
          </p:nvPr>
        </p:nvGraphicFramePr>
        <p:xfrm>
          <a:off x="457200" y="2942390"/>
          <a:ext cx="3102987" cy="2660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xmlns="" id="{5703DFDA-9D20-45C4-B873-213ADF23AB3D}"/>
              </a:ext>
            </a:extLst>
          </p:cNvPr>
          <p:cNvSpPr txBox="1"/>
          <p:nvPr/>
        </p:nvSpPr>
        <p:spPr>
          <a:xfrm>
            <a:off x="457200" y="2768601"/>
            <a:ext cx="3102987"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B4B4B"/>
                </a:solidFill>
                <a:effectLst/>
                <a:uLnTx/>
                <a:uFillTx/>
                <a:latin typeface="Franklin Gothic Medium"/>
                <a:ea typeface="ＭＳ Ｐゴシック" charset="0"/>
              </a:rPr>
              <a:t>Project Attributes</a:t>
            </a:r>
          </a:p>
        </p:txBody>
      </p:sp>
      <p:graphicFrame>
        <p:nvGraphicFramePr>
          <p:cNvPr id="9" name="Diagram 8">
            <a:extLst>
              <a:ext uri="{FF2B5EF4-FFF2-40B4-BE49-F238E27FC236}">
                <a16:creationId xmlns:a16="http://schemas.microsoft.com/office/drawing/2014/main" xmlns="" id="{3BADA350-6D3F-43AE-BA2D-501AAE17156B}"/>
              </a:ext>
            </a:extLst>
          </p:cNvPr>
          <p:cNvGraphicFramePr/>
          <p:nvPr>
            <p:extLst/>
          </p:nvPr>
        </p:nvGraphicFramePr>
        <p:xfrm>
          <a:off x="4101715" y="3261800"/>
          <a:ext cx="4332528" cy="26607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xmlns="" id="{5515DEC7-3C5B-40E9-A1ED-E61ECC0100DD}"/>
              </a:ext>
            </a:extLst>
          </p:cNvPr>
          <p:cNvSpPr txBox="1"/>
          <p:nvPr/>
        </p:nvSpPr>
        <p:spPr>
          <a:xfrm>
            <a:off x="4067874" y="2761522"/>
            <a:ext cx="4332527"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B4B4B"/>
                </a:solidFill>
                <a:effectLst/>
                <a:uLnTx/>
                <a:uFillTx/>
                <a:latin typeface="Franklin Gothic Medium"/>
                <a:ea typeface="ＭＳ Ｐゴシック" charset="0"/>
              </a:rPr>
              <a:t>Financing  Attributes</a:t>
            </a:r>
          </a:p>
        </p:txBody>
      </p:sp>
    </p:spTree>
    <p:extLst>
      <p:ext uri="{BB962C8B-B14F-4D97-AF65-F5344CB8AC3E}">
        <p14:creationId xmlns:p14="http://schemas.microsoft.com/office/powerpoint/2010/main" val="200688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4"/>
            <a:ext cx="8229600" cy="577851"/>
          </a:xfrm>
        </p:spPr>
        <p:txBody>
          <a:bodyPr>
            <a:normAutofit fontScale="90000"/>
          </a:bodyPr>
          <a:lstStyle/>
          <a:p>
            <a:r>
              <a:rPr lang="en-US" dirty="0"/>
              <a:t>The shopping exercise data provide inputs into market simulations that represent a market with the RFPs and EUC rebates available</a:t>
            </a:r>
          </a:p>
        </p:txBody>
      </p:sp>
      <p:sp>
        <p:nvSpPr>
          <p:cNvPr id="3" name="Footer Placeholder 2"/>
          <p:cNvSpPr>
            <a:spLocks noGrp="1"/>
          </p:cNvSpPr>
          <p:nvPr>
            <p:ph type="ftr" sz="quarter" idx="10"/>
          </p:nvPr>
        </p:nvSpPr>
        <p:spPr>
          <a:xfrm>
            <a:off x="4941748" y="6259597"/>
            <a:ext cx="2936875" cy="31591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6" name="Text Placeholder 5"/>
          <p:cNvSpPr>
            <a:spLocks noGrp="1"/>
          </p:cNvSpPr>
          <p:nvPr>
            <p:ph sz="quarter" idx="12"/>
          </p:nvPr>
        </p:nvSpPr>
        <p:spPr/>
        <p:txBody>
          <a:bodyPr>
            <a:normAutofit/>
          </a:bodyPr>
          <a:lstStyle/>
          <a:p>
            <a:endParaRPr lang="en-US" dirty="0"/>
          </a:p>
          <a:p>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xmlns="" id="{EA53E0EE-6632-4834-A974-543B7E17543C}"/>
              </a:ext>
            </a:extLst>
          </p:cNvPr>
          <p:cNvGraphicFramePr>
            <a:graphicFrameLocks noGrp="1"/>
          </p:cNvGraphicFramePr>
          <p:nvPr>
            <p:extLst/>
          </p:nvPr>
        </p:nvGraphicFramePr>
        <p:xfrm>
          <a:off x="522982" y="1507730"/>
          <a:ext cx="8229601" cy="3510279"/>
        </p:xfrm>
        <a:graphic>
          <a:graphicData uri="http://schemas.openxmlformats.org/drawingml/2006/table">
            <a:tbl>
              <a:tblPr firstRow="1" firstCol="1" bandRow="1">
                <a:tableStyleId>{5C22544A-7EE6-4342-B048-85BDC9FD1C3A}</a:tableStyleId>
              </a:tblPr>
              <a:tblGrid>
                <a:gridCol w="1616293">
                  <a:extLst>
                    <a:ext uri="{9D8B030D-6E8A-4147-A177-3AD203B41FA5}">
                      <a16:colId xmlns:a16="http://schemas.microsoft.com/office/drawing/2014/main" xmlns="" val="3143266846"/>
                    </a:ext>
                  </a:extLst>
                </a:gridCol>
                <a:gridCol w="992490">
                  <a:extLst>
                    <a:ext uri="{9D8B030D-6E8A-4147-A177-3AD203B41FA5}">
                      <a16:colId xmlns:a16="http://schemas.microsoft.com/office/drawing/2014/main" xmlns="" val="572407165"/>
                    </a:ext>
                  </a:extLst>
                </a:gridCol>
                <a:gridCol w="992490">
                  <a:extLst>
                    <a:ext uri="{9D8B030D-6E8A-4147-A177-3AD203B41FA5}">
                      <a16:colId xmlns:a16="http://schemas.microsoft.com/office/drawing/2014/main" xmlns="" val="3241508010"/>
                    </a:ext>
                  </a:extLst>
                </a:gridCol>
                <a:gridCol w="992490">
                  <a:extLst>
                    <a:ext uri="{9D8B030D-6E8A-4147-A177-3AD203B41FA5}">
                      <a16:colId xmlns:a16="http://schemas.microsoft.com/office/drawing/2014/main" xmlns="" val="4111912481"/>
                    </a:ext>
                  </a:extLst>
                </a:gridCol>
                <a:gridCol w="992490">
                  <a:extLst>
                    <a:ext uri="{9D8B030D-6E8A-4147-A177-3AD203B41FA5}">
                      <a16:colId xmlns:a16="http://schemas.microsoft.com/office/drawing/2014/main" xmlns="" val="4136056407"/>
                    </a:ext>
                  </a:extLst>
                </a:gridCol>
                <a:gridCol w="992490">
                  <a:extLst>
                    <a:ext uri="{9D8B030D-6E8A-4147-A177-3AD203B41FA5}">
                      <a16:colId xmlns:a16="http://schemas.microsoft.com/office/drawing/2014/main" xmlns="" val="1411651077"/>
                    </a:ext>
                  </a:extLst>
                </a:gridCol>
                <a:gridCol w="992490">
                  <a:extLst>
                    <a:ext uri="{9D8B030D-6E8A-4147-A177-3AD203B41FA5}">
                      <a16:colId xmlns:a16="http://schemas.microsoft.com/office/drawing/2014/main" xmlns="" val="561984827"/>
                    </a:ext>
                  </a:extLst>
                </a:gridCol>
                <a:gridCol w="658368">
                  <a:extLst>
                    <a:ext uri="{9D8B030D-6E8A-4147-A177-3AD203B41FA5}">
                      <a16:colId xmlns:a16="http://schemas.microsoft.com/office/drawing/2014/main" xmlns="" val="3514789122"/>
                    </a:ext>
                  </a:extLst>
                </a:gridCol>
              </a:tblGrid>
              <a:tr h="189230">
                <a:tc>
                  <a:txBody>
                    <a:bodyPr/>
                    <a:lstStyle/>
                    <a:p>
                      <a:pPr marL="0" marR="0" algn="l">
                        <a:spcBef>
                          <a:spcPts val="0"/>
                        </a:spcBef>
                        <a:spcAft>
                          <a:spcPts val="0"/>
                        </a:spcAft>
                      </a:pPr>
                      <a:r>
                        <a:rPr lang="en-US" sz="1000" dirty="0">
                          <a:solidFill>
                            <a:schemeClr val="bg2"/>
                          </a:solidFill>
                          <a:effectLst/>
                        </a:rPr>
                        <a:t>Attribute</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tc>
                <a:tc>
                  <a:txBody>
                    <a:bodyPr/>
                    <a:lstStyle/>
                    <a:p>
                      <a:pPr marL="0" marR="0" algn="ctr">
                        <a:spcBef>
                          <a:spcPts val="0"/>
                        </a:spcBef>
                        <a:spcAft>
                          <a:spcPts val="0"/>
                        </a:spcAft>
                      </a:pPr>
                      <a:r>
                        <a:rPr lang="en-US" sz="1000">
                          <a:solidFill>
                            <a:schemeClr val="bg2"/>
                          </a:solidFill>
                          <a:effectLst/>
                        </a:rPr>
                        <a:t>Option #1 </a:t>
                      </a:r>
                      <a:endParaRPr lang="en-US" sz="110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tc>
                <a:tc>
                  <a:txBody>
                    <a:bodyPr/>
                    <a:lstStyle/>
                    <a:p>
                      <a:pPr marL="0" marR="0" algn="ctr">
                        <a:spcBef>
                          <a:spcPts val="0"/>
                        </a:spcBef>
                        <a:spcAft>
                          <a:spcPts val="0"/>
                        </a:spcAft>
                      </a:pPr>
                      <a:r>
                        <a:rPr lang="en-US" sz="1000">
                          <a:solidFill>
                            <a:schemeClr val="bg2"/>
                          </a:solidFill>
                          <a:effectLst/>
                        </a:rPr>
                        <a:t>Option #2</a:t>
                      </a:r>
                      <a:endParaRPr lang="en-US" sz="110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tc>
                <a:tc>
                  <a:txBody>
                    <a:bodyPr/>
                    <a:lstStyle/>
                    <a:p>
                      <a:pPr marL="0" marR="0" algn="ctr">
                        <a:spcBef>
                          <a:spcPts val="0"/>
                        </a:spcBef>
                        <a:spcAft>
                          <a:spcPts val="0"/>
                        </a:spcAft>
                      </a:pPr>
                      <a:r>
                        <a:rPr lang="en-US" sz="1000" dirty="0">
                          <a:solidFill>
                            <a:schemeClr val="bg2"/>
                          </a:solidFill>
                          <a:effectLst/>
                        </a:rPr>
                        <a:t>Option #3</a:t>
                      </a:r>
                      <a:endParaRPr lang="en-US" sz="11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tc>
                <a:tc>
                  <a:txBody>
                    <a:bodyPr/>
                    <a:lstStyle/>
                    <a:p>
                      <a:pPr marL="0" marR="0" algn="ctr">
                        <a:spcBef>
                          <a:spcPts val="0"/>
                        </a:spcBef>
                        <a:spcAft>
                          <a:spcPts val="0"/>
                        </a:spcAft>
                      </a:pPr>
                      <a:r>
                        <a:rPr lang="en-US" sz="1000" dirty="0">
                          <a:solidFill>
                            <a:schemeClr val="bg2"/>
                          </a:solidFill>
                          <a:effectLst/>
                        </a:rPr>
                        <a:t>Option #4</a:t>
                      </a:r>
                      <a:endParaRPr lang="en-US" sz="11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tc>
                <a:tc>
                  <a:txBody>
                    <a:bodyPr/>
                    <a:lstStyle/>
                    <a:p>
                      <a:pPr marL="0" marR="0" algn="ctr">
                        <a:spcBef>
                          <a:spcPts val="0"/>
                        </a:spcBef>
                        <a:spcAft>
                          <a:spcPts val="0"/>
                        </a:spcAft>
                      </a:pPr>
                      <a:r>
                        <a:rPr lang="en-US" sz="1000" dirty="0">
                          <a:solidFill>
                            <a:schemeClr val="bg2"/>
                          </a:solidFill>
                          <a:effectLst/>
                        </a:rPr>
                        <a:t>Option #5</a:t>
                      </a:r>
                      <a:endParaRPr lang="en-US" sz="11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tc>
                <a:tc>
                  <a:txBody>
                    <a:bodyPr/>
                    <a:lstStyle/>
                    <a:p>
                      <a:pPr marL="0" marR="0" algn="ctr">
                        <a:spcBef>
                          <a:spcPts val="0"/>
                        </a:spcBef>
                        <a:spcAft>
                          <a:spcPts val="0"/>
                        </a:spcAft>
                      </a:pPr>
                      <a:r>
                        <a:rPr lang="en-US" sz="1000" dirty="0">
                          <a:solidFill>
                            <a:schemeClr val="bg2"/>
                          </a:solidFill>
                          <a:effectLst/>
                        </a:rPr>
                        <a:t>Option #6</a:t>
                      </a:r>
                      <a:endParaRPr lang="en-US" sz="11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tc>
                <a:tc>
                  <a:txBody>
                    <a:bodyPr/>
                    <a:lstStyle/>
                    <a:p>
                      <a:pPr marL="0" marR="0" algn="ctr">
                        <a:spcBef>
                          <a:spcPts val="0"/>
                        </a:spcBef>
                        <a:spcAft>
                          <a:spcPts val="0"/>
                        </a:spcAft>
                      </a:pPr>
                      <a:r>
                        <a:rPr lang="en-US" sz="1000" dirty="0">
                          <a:solidFill>
                            <a:schemeClr val="bg2"/>
                          </a:solidFill>
                          <a:effectLst/>
                        </a:rPr>
                        <a:t>None</a:t>
                      </a:r>
                      <a:endParaRPr lang="en-US" sz="11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tc>
                <a:extLst>
                  <a:ext uri="{0D108BD9-81ED-4DB2-BD59-A6C34878D82A}">
                    <a16:rowId xmlns:a16="http://schemas.microsoft.com/office/drawing/2014/main" xmlns="" val="1151836221"/>
                  </a:ext>
                </a:extLst>
              </a:tr>
              <a:tr h="378460">
                <a:tc>
                  <a:txBody>
                    <a:bodyPr/>
                    <a:lstStyle/>
                    <a:p>
                      <a:pPr marL="0" marR="0" algn="l">
                        <a:spcBef>
                          <a:spcPts val="0"/>
                        </a:spcBef>
                        <a:spcAft>
                          <a:spcPts val="0"/>
                        </a:spcAft>
                      </a:pPr>
                      <a:r>
                        <a:rPr lang="en-US" sz="1000" dirty="0">
                          <a:solidFill>
                            <a:schemeClr val="bg2"/>
                          </a:solidFill>
                          <a:effectLst/>
                        </a:rPr>
                        <a:t>Total Project Cost</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000" dirty="0">
                          <a:effectLst/>
                        </a:rPr>
                        <a:t>$20,000 </a:t>
                      </a: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000" dirty="0">
                          <a:effectLst/>
                        </a:rPr>
                        <a:t>$20,000 </a:t>
                      </a: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000" dirty="0">
                          <a:effectLst/>
                        </a:rPr>
                        <a:t>$20,000 </a:t>
                      </a: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000" dirty="0">
                          <a:effectLst/>
                        </a:rPr>
                        <a:t>$20,000 </a:t>
                      </a: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000" dirty="0">
                          <a:effectLst/>
                        </a:rPr>
                        <a:t>$20,000 </a:t>
                      </a: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000" dirty="0">
                          <a:effectLst/>
                        </a:rPr>
                        <a:t>$20,000 </a:t>
                      </a: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rowSpan="10">
                  <a:txBody>
                    <a:bodyPr/>
                    <a:lstStyle/>
                    <a:p>
                      <a:pPr marL="0" marR="0" algn="ctr">
                        <a:spcBef>
                          <a:spcPts val="0"/>
                        </a:spcBef>
                        <a:spcAft>
                          <a:spcPts val="0"/>
                        </a:spcAft>
                      </a:pPr>
                      <a:r>
                        <a:rPr lang="en-US" sz="1000" dirty="0">
                          <a:effectLst/>
                        </a:rPr>
                        <a:t>Do Nothing</a:t>
                      </a: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xmlns="" val="2531027415"/>
                  </a:ext>
                </a:extLst>
              </a:tr>
              <a:tr h="251460">
                <a:tc>
                  <a:txBody>
                    <a:bodyPr/>
                    <a:lstStyle/>
                    <a:p>
                      <a:pPr marL="0" marR="0" algn="l">
                        <a:spcBef>
                          <a:spcPts val="0"/>
                        </a:spcBef>
                        <a:spcAft>
                          <a:spcPts val="0"/>
                        </a:spcAft>
                      </a:pPr>
                      <a:r>
                        <a:rPr lang="en-US" sz="1000" dirty="0">
                          <a:solidFill>
                            <a:schemeClr val="bg2"/>
                          </a:solidFill>
                          <a:effectLst/>
                        </a:rPr>
                        <a:t>Rebate Amount</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000" dirty="0">
                          <a:effectLst/>
                        </a:rPr>
                        <a:t>$2,500 Rebate</a:t>
                      </a: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solidFill>
                          <a:effectLst/>
                          <a:uLnTx/>
                          <a:uFillTx/>
                          <a:latin typeface="Franklin Gothic Book"/>
                          <a:ea typeface="+mn-ea"/>
                          <a:cs typeface="+mn-cs"/>
                        </a:rPr>
                        <a:t>$2,500 Rebate</a:t>
                      </a:r>
                      <a:endParaRPr kumimoji="0" lang="en-US" sz="1100" b="0" i="0" u="none" strike="noStrike" kern="1200" cap="none" spc="0" normalizeH="0" baseline="0" noProof="0" dirty="0">
                        <a:ln>
                          <a:noFill/>
                        </a:ln>
                        <a:solidFill>
                          <a:srgbClr val="4D4D4F"/>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solidFill>
                          <a:effectLst/>
                          <a:uLnTx/>
                          <a:uFillTx/>
                          <a:latin typeface="Franklin Gothic Book"/>
                          <a:ea typeface="+mn-ea"/>
                          <a:cs typeface="+mn-cs"/>
                        </a:rPr>
                        <a:t>$2,500 Rebate</a:t>
                      </a:r>
                      <a:endParaRPr kumimoji="0" lang="en-US" sz="1100" b="0" i="0" u="none" strike="noStrike" kern="1200" cap="none" spc="0" normalizeH="0" baseline="0" noProof="0" dirty="0">
                        <a:ln>
                          <a:noFill/>
                        </a:ln>
                        <a:solidFill>
                          <a:srgbClr val="4D4D4F"/>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solidFill>
                          <a:effectLst/>
                          <a:uLnTx/>
                          <a:uFillTx/>
                          <a:latin typeface="Franklin Gothic Book"/>
                          <a:ea typeface="+mn-ea"/>
                          <a:cs typeface="+mn-cs"/>
                        </a:rPr>
                        <a:t>$2,500 Rebate</a:t>
                      </a:r>
                      <a:endParaRPr kumimoji="0" lang="en-US" sz="1100" b="0" i="0" u="none" strike="noStrike" kern="1200" cap="none" spc="0" normalizeH="0" baseline="0" noProof="0" dirty="0">
                        <a:ln>
                          <a:noFill/>
                        </a:ln>
                        <a:solidFill>
                          <a:srgbClr val="4D4D4F"/>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D4D4F"/>
                          </a:solidFill>
                          <a:effectLst/>
                          <a:uLnTx/>
                          <a:uFillTx/>
                          <a:latin typeface="Franklin Gothic Book"/>
                          <a:ea typeface="+mn-ea"/>
                          <a:cs typeface="+mn-cs"/>
                        </a:rPr>
                        <a:t>$2,500 Rebate</a:t>
                      </a:r>
                      <a:endParaRPr kumimoji="0" lang="en-US" sz="1100" b="0" i="0" u="none" strike="noStrike" kern="1200" cap="none" spc="0" normalizeH="0" baseline="0" noProof="0" dirty="0">
                        <a:ln>
                          <a:noFill/>
                        </a:ln>
                        <a:solidFill>
                          <a:srgbClr val="4D4D4F"/>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solidFill>
                          <a:effectLst/>
                          <a:uLnTx/>
                          <a:uFillTx/>
                          <a:latin typeface="Franklin Gothic Book"/>
                          <a:ea typeface="+mn-ea"/>
                          <a:cs typeface="+mn-cs"/>
                        </a:rPr>
                        <a:t>$2,500 Rebate</a:t>
                      </a:r>
                      <a:endParaRPr kumimoji="0" lang="en-US" sz="1100" b="0" i="0" u="none" strike="noStrike" kern="1200" cap="none" spc="0" normalizeH="0" baseline="0" noProof="0" dirty="0">
                        <a:ln>
                          <a:noFill/>
                        </a:ln>
                        <a:solidFill>
                          <a:srgbClr val="4D4D4F"/>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endParaRPr lang="en-US"/>
                    </a:p>
                  </a:txBody>
                  <a:tcPr/>
                </a:tc>
                <a:extLst>
                  <a:ext uri="{0D108BD9-81ED-4DB2-BD59-A6C34878D82A}">
                    <a16:rowId xmlns:a16="http://schemas.microsoft.com/office/drawing/2014/main" xmlns="" val="4123325416"/>
                  </a:ext>
                </a:extLst>
              </a:tr>
              <a:tr h="341630">
                <a:tc>
                  <a:txBody>
                    <a:bodyPr/>
                    <a:lstStyle/>
                    <a:p>
                      <a:pPr marL="0" marR="0" algn="l">
                        <a:spcBef>
                          <a:spcPts val="0"/>
                        </a:spcBef>
                        <a:spcAft>
                          <a:spcPts val="0"/>
                        </a:spcAft>
                      </a:pPr>
                      <a:r>
                        <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rPr>
                        <a:t>Monthly Energy Bill Savings</a:t>
                      </a:r>
                    </a:p>
                  </a:txBody>
                  <a:tcPr marL="45720" marR="45720" marT="18415" marB="18415" anchor="ctr"/>
                </a:tc>
                <a:tc>
                  <a:txBody>
                    <a:bodyPr/>
                    <a:lstStyle/>
                    <a:p>
                      <a:pPr marL="0" marR="0" algn="ctr">
                        <a:spcBef>
                          <a:spcPts val="0"/>
                        </a:spcBef>
                        <a:spcAft>
                          <a:spcPts val="0"/>
                        </a:spcAft>
                      </a:pPr>
                      <a:r>
                        <a:rPr lang="en-US" sz="1100" b="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rPr>
                        <a:t>$10</a:t>
                      </a:r>
                    </a:p>
                  </a:txBody>
                  <a:tcPr marL="45720" marR="45720" marT="18415" marB="18415" anchor="ctr"/>
                </a:tc>
                <a:tc>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rPr>
                        <a:t>$10</a:t>
                      </a:r>
                    </a:p>
                  </a:txBody>
                  <a:tcPr marL="45720" marR="45720" marT="18415" marB="18415" anchor="ctr"/>
                </a:tc>
                <a:tc>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rPr>
                        <a:t>$10</a:t>
                      </a:r>
                    </a:p>
                  </a:txBody>
                  <a:tcPr marL="45720" marR="45720" marT="18415" marB="18415" anchor="ctr"/>
                </a:tc>
                <a:tc>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rPr>
                        <a:t>$10</a:t>
                      </a:r>
                    </a:p>
                  </a:txBody>
                  <a:tcPr marL="45720" marR="45720" marT="18415" marB="18415" anchor="ctr"/>
                </a:tc>
                <a:tc>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rPr>
                        <a:t>$10</a:t>
                      </a:r>
                    </a:p>
                  </a:txBody>
                  <a:tcPr marL="45720" marR="45720" marT="18415" marB="18415" anchor="ctr"/>
                </a:tc>
                <a:tc>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rPr>
                        <a:t>$10</a:t>
                      </a:r>
                    </a:p>
                  </a:txBody>
                  <a:tcPr marL="45720" marR="45720" marT="18415" marB="18415" anchor="ctr"/>
                </a:tc>
                <a:tc vMerge="1">
                  <a:txBody>
                    <a:bodyPr/>
                    <a:lstStyle/>
                    <a:p>
                      <a:endParaRPr lang="en-US"/>
                    </a:p>
                  </a:txBody>
                  <a:tcPr/>
                </a:tc>
                <a:extLst>
                  <a:ext uri="{0D108BD9-81ED-4DB2-BD59-A6C34878D82A}">
                    <a16:rowId xmlns:a16="http://schemas.microsoft.com/office/drawing/2014/main" xmlns="" val="228191230"/>
                  </a:ext>
                </a:extLst>
              </a:tr>
              <a:tr h="341630">
                <a:tc>
                  <a:txBody>
                    <a:bodyPr/>
                    <a:lstStyle/>
                    <a:p>
                      <a:pPr marL="0" marR="0" algn="l">
                        <a:spcBef>
                          <a:spcPts val="0"/>
                        </a:spcBef>
                        <a:spcAft>
                          <a:spcPts val="0"/>
                        </a:spcAft>
                      </a:pPr>
                      <a:r>
                        <a:rPr lang="en-US" sz="1000" dirty="0">
                          <a:solidFill>
                            <a:schemeClr val="bg2"/>
                          </a:solidFill>
                          <a:effectLst/>
                        </a:rPr>
                        <a:t>Payment Method</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rowSpan="7">
                  <a:txBody>
                    <a:bodyPr/>
                    <a:lstStyle/>
                    <a:p>
                      <a:pPr marL="0" marR="0" algn="ctr">
                        <a:spcBef>
                          <a:spcPts val="0"/>
                        </a:spcBef>
                        <a:spcAft>
                          <a:spcPts val="0"/>
                        </a:spcAft>
                      </a:pPr>
                      <a:r>
                        <a:rPr lang="en-US" sz="1100" b="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rPr>
                        <a:t>RFP-Like Product</a:t>
                      </a:r>
                    </a:p>
                  </a:txBody>
                  <a:tcPr marL="45720" marR="45720" marT="18415" marB="18415" anchor="ctr"/>
                </a:tc>
                <a:tc rowSpan="7">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cs typeface="Times New Roman" panose="02020603050405020304" pitchFamily="18" charset="0"/>
                        </a:rPr>
                        <a:t>Home Energy Line of Credit (HELOC)-Like Product</a:t>
                      </a:r>
                      <a:endPar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rowSpan="7">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cs typeface="Times New Roman" panose="02020603050405020304" pitchFamily="18" charset="0"/>
                        </a:rPr>
                        <a:t>Term Loan-Like Product</a:t>
                      </a:r>
                      <a:endPar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rowSpan="7">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rPr>
                        <a:t>Property Assessed Clean Energy (PACE)-Like Product</a:t>
                      </a:r>
                    </a:p>
                  </a:txBody>
                  <a:tcPr marL="45720" marR="45720" marT="18415" marB="18415" anchor="ctr"/>
                </a:tc>
                <a:tc rowSpan="7">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cs typeface="Times New Roman" panose="02020603050405020304" pitchFamily="18" charset="0"/>
                        </a:rPr>
                        <a:t>Cash</a:t>
                      </a:r>
                      <a:endPar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rowSpan="7">
                  <a:txBody>
                    <a:bodyPr/>
                    <a:lstStyle/>
                    <a:p>
                      <a:pPr marL="0" marR="0" algn="ctr" defTabSz="457200" rtl="0" eaLnBrk="1" latinLnBrk="0" hangingPunct="1">
                        <a:spcBef>
                          <a:spcPts val="0"/>
                        </a:spcBef>
                        <a:spcAft>
                          <a:spcPts val="0"/>
                        </a:spcAft>
                      </a:pPr>
                      <a:r>
                        <a:rPr lang="en-US" sz="1100" b="0" kern="1200" dirty="0">
                          <a:solidFill>
                            <a:srgbClr val="4D4D4F"/>
                          </a:solidFill>
                          <a:effectLst/>
                          <a:latin typeface="Franklin Gothic Book" panose="020B0503020102020204" pitchFamily="34" charset="0"/>
                          <a:cs typeface="Times New Roman" panose="02020603050405020304" pitchFamily="18" charset="0"/>
                        </a:rPr>
                        <a:t>Personal Credit Card</a:t>
                      </a:r>
                      <a:endParaRPr lang="en-US" sz="1100" b="0" kern="12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endParaRPr lang="en-US"/>
                    </a:p>
                  </a:txBody>
                  <a:tcPr/>
                </a:tc>
                <a:extLst>
                  <a:ext uri="{0D108BD9-81ED-4DB2-BD59-A6C34878D82A}">
                    <a16:rowId xmlns:a16="http://schemas.microsoft.com/office/drawing/2014/main" xmlns="" val="1003497495"/>
                  </a:ext>
                </a:extLst>
              </a:tr>
              <a:tr h="189230">
                <a:tc>
                  <a:txBody>
                    <a:bodyPr/>
                    <a:lstStyle/>
                    <a:p>
                      <a:pPr marL="0" marR="0" algn="l">
                        <a:spcBef>
                          <a:spcPts val="0"/>
                        </a:spcBef>
                        <a:spcAft>
                          <a:spcPts val="0"/>
                        </a:spcAft>
                      </a:pPr>
                      <a:r>
                        <a:rPr lang="en-US" sz="1000" dirty="0">
                          <a:solidFill>
                            <a:schemeClr val="bg2"/>
                          </a:solidFill>
                          <a:effectLst/>
                        </a:rPr>
                        <a:t>Minimum Cash Down</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endParaRPr lang="en-US"/>
                    </a:p>
                  </a:txBody>
                  <a:tcPr/>
                </a:tc>
                <a:extLst>
                  <a:ext uri="{0D108BD9-81ED-4DB2-BD59-A6C34878D82A}">
                    <a16:rowId xmlns:a16="http://schemas.microsoft.com/office/drawing/2014/main" xmlns="" val="1068651656"/>
                  </a:ext>
                </a:extLst>
              </a:tr>
              <a:tr h="189230">
                <a:tc>
                  <a:txBody>
                    <a:bodyPr/>
                    <a:lstStyle/>
                    <a:p>
                      <a:pPr marL="0" marR="0" algn="l">
                        <a:spcBef>
                          <a:spcPts val="0"/>
                        </a:spcBef>
                        <a:spcAft>
                          <a:spcPts val="0"/>
                        </a:spcAft>
                      </a:pPr>
                      <a:r>
                        <a:rPr lang="en-US" sz="1000" dirty="0">
                          <a:solidFill>
                            <a:schemeClr val="bg2"/>
                          </a:solidFill>
                          <a:effectLst/>
                        </a:rPr>
                        <a:t>Interest Rate</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endParaRPr lang="en-US"/>
                    </a:p>
                  </a:txBody>
                  <a:tcPr/>
                </a:tc>
                <a:extLst>
                  <a:ext uri="{0D108BD9-81ED-4DB2-BD59-A6C34878D82A}">
                    <a16:rowId xmlns:a16="http://schemas.microsoft.com/office/drawing/2014/main" xmlns="" val="4125950989"/>
                  </a:ext>
                </a:extLst>
              </a:tr>
              <a:tr h="189230">
                <a:tc>
                  <a:txBody>
                    <a:bodyPr/>
                    <a:lstStyle/>
                    <a:p>
                      <a:pPr marL="0" marR="0" algn="l">
                        <a:spcBef>
                          <a:spcPts val="0"/>
                        </a:spcBef>
                        <a:spcAft>
                          <a:spcPts val="0"/>
                        </a:spcAft>
                      </a:pPr>
                      <a:r>
                        <a:rPr lang="en-US" sz="1000" dirty="0">
                          <a:solidFill>
                            <a:schemeClr val="bg2"/>
                          </a:solidFill>
                          <a:effectLst/>
                        </a:rPr>
                        <a:t>Your Monthly Payment</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endParaRPr lang="en-US"/>
                    </a:p>
                  </a:txBody>
                  <a:tcPr/>
                </a:tc>
                <a:extLst>
                  <a:ext uri="{0D108BD9-81ED-4DB2-BD59-A6C34878D82A}">
                    <a16:rowId xmlns:a16="http://schemas.microsoft.com/office/drawing/2014/main" xmlns="" val="2620052659"/>
                  </a:ext>
                </a:extLst>
              </a:tr>
              <a:tr h="341630">
                <a:tc>
                  <a:txBody>
                    <a:bodyPr/>
                    <a:lstStyle/>
                    <a:p>
                      <a:pPr marL="0" marR="0" algn="l">
                        <a:spcBef>
                          <a:spcPts val="0"/>
                        </a:spcBef>
                        <a:spcAft>
                          <a:spcPts val="0"/>
                        </a:spcAft>
                      </a:pPr>
                      <a:r>
                        <a:rPr lang="en-US" sz="1000" dirty="0">
                          <a:solidFill>
                            <a:schemeClr val="bg2"/>
                          </a:solidFill>
                          <a:effectLst/>
                        </a:rPr>
                        <a:t>Instant Qualification Possible Through Contractor</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endParaRPr lang="en-US"/>
                    </a:p>
                  </a:txBody>
                  <a:tcPr/>
                </a:tc>
                <a:extLst>
                  <a:ext uri="{0D108BD9-81ED-4DB2-BD59-A6C34878D82A}">
                    <a16:rowId xmlns:a16="http://schemas.microsoft.com/office/drawing/2014/main" xmlns="" val="3208160947"/>
                  </a:ext>
                </a:extLst>
              </a:tr>
              <a:tr h="341630">
                <a:tc>
                  <a:txBody>
                    <a:bodyPr/>
                    <a:lstStyle/>
                    <a:p>
                      <a:pPr marL="0" marR="0" algn="l">
                        <a:spcBef>
                          <a:spcPts val="0"/>
                        </a:spcBef>
                        <a:spcAft>
                          <a:spcPts val="0"/>
                        </a:spcAft>
                      </a:pPr>
                      <a:r>
                        <a:rPr lang="en-US" sz="1000" dirty="0">
                          <a:solidFill>
                            <a:schemeClr val="bg2"/>
                          </a:solidFill>
                          <a:effectLst/>
                        </a:rPr>
                        <a:t>FICO Score Considered to Qualify</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endParaRPr lang="en-US"/>
                    </a:p>
                  </a:txBody>
                  <a:tcPr/>
                </a:tc>
                <a:extLst>
                  <a:ext uri="{0D108BD9-81ED-4DB2-BD59-A6C34878D82A}">
                    <a16:rowId xmlns:a16="http://schemas.microsoft.com/office/drawing/2014/main" xmlns="" val="83551473"/>
                  </a:ext>
                </a:extLst>
              </a:tr>
              <a:tr h="341630">
                <a:tc>
                  <a:txBody>
                    <a:bodyPr/>
                    <a:lstStyle/>
                    <a:p>
                      <a:pPr marL="0" marR="0" algn="l">
                        <a:spcBef>
                          <a:spcPts val="0"/>
                        </a:spcBef>
                        <a:spcAft>
                          <a:spcPts val="0"/>
                        </a:spcAft>
                      </a:pPr>
                      <a:r>
                        <a:rPr lang="en-US" sz="1000" dirty="0">
                          <a:solidFill>
                            <a:schemeClr val="bg2"/>
                          </a:solidFill>
                          <a:effectLst/>
                        </a:rPr>
                        <a:t>Loan Offered by Local Organization</a:t>
                      </a:r>
                      <a:endParaRPr lang="en-US" sz="1000" dirty="0">
                        <a:solidFill>
                          <a:schemeClr val="bg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pPr marL="0" marR="0" algn="ctr">
                        <a:spcBef>
                          <a:spcPts val="0"/>
                        </a:spcBef>
                        <a:spcAft>
                          <a:spcPts val="0"/>
                        </a:spcAft>
                      </a:pPr>
                      <a:endParaRPr lang="en-US" sz="1100" dirty="0">
                        <a:solidFill>
                          <a:srgbClr val="4D4D4F"/>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vMerge="1">
                  <a:txBody>
                    <a:bodyPr/>
                    <a:lstStyle/>
                    <a:p>
                      <a:endParaRPr lang="en-US"/>
                    </a:p>
                  </a:txBody>
                  <a:tcPr/>
                </a:tc>
                <a:extLst>
                  <a:ext uri="{0D108BD9-81ED-4DB2-BD59-A6C34878D82A}">
                    <a16:rowId xmlns:a16="http://schemas.microsoft.com/office/drawing/2014/main" xmlns="" val="2520119441"/>
                  </a:ext>
                </a:extLst>
              </a:tr>
              <a:tr h="415289">
                <a:tc>
                  <a:txBody>
                    <a:bodyPr/>
                    <a:lstStyle/>
                    <a:p>
                      <a:pPr marL="0" marR="0" algn="l">
                        <a:spcBef>
                          <a:spcPts val="0"/>
                        </a:spcBef>
                        <a:spcAft>
                          <a:spcPts val="0"/>
                        </a:spcAft>
                      </a:pPr>
                      <a:r>
                        <a:rPr lang="en-US" sz="1600" b="1" dirty="0">
                          <a:solidFill>
                            <a:srgbClr val="FF0000"/>
                          </a:solidFill>
                          <a:effectLst/>
                        </a:rPr>
                        <a:t>Market Share</a:t>
                      </a:r>
                      <a:endParaRPr lang="en-US" sz="2000" b="1"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600" b="1" dirty="0">
                          <a:solidFill>
                            <a:srgbClr val="FF0000"/>
                          </a:solidFill>
                          <a:effectLst/>
                        </a:rPr>
                        <a:t>20%</a:t>
                      </a:r>
                      <a:endParaRPr lang="en-US" sz="2000" b="1"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600" b="1" dirty="0">
                          <a:solidFill>
                            <a:srgbClr val="FF0000"/>
                          </a:solidFill>
                          <a:effectLst/>
                        </a:rPr>
                        <a:t>10%</a:t>
                      </a:r>
                      <a:endParaRPr lang="en-US" sz="2000" b="1"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600" b="1" dirty="0">
                          <a:solidFill>
                            <a:srgbClr val="FF0000"/>
                          </a:solidFill>
                          <a:effectLst/>
                        </a:rPr>
                        <a:t>15%</a:t>
                      </a:r>
                      <a:endParaRPr lang="en-US" sz="2000" b="1"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600" b="1" dirty="0">
                          <a:solidFill>
                            <a:srgbClr val="FF0000"/>
                          </a:solidFill>
                          <a:effectLst/>
                        </a:rPr>
                        <a:t>20%</a:t>
                      </a:r>
                      <a:endParaRPr lang="en-US" sz="2000" b="1"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600" b="1" dirty="0">
                          <a:solidFill>
                            <a:srgbClr val="FF0000"/>
                          </a:solidFill>
                          <a:effectLst/>
                        </a:rPr>
                        <a:t>15%</a:t>
                      </a:r>
                      <a:endParaRPr lang="en-US" sz="2000" b="1"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600" b="1" dirty="0">
                          <a:solidFill>
                            <a:srgbClr val="FF0000"/>
                          </a:solidFill>
                          <a:effectLst/>
                        </a:rPr>
                        <a:t>5%</a:t>
                      </a:r>
                      <a:endParaRPr lang="en-US" sz="2000" b="1"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tc>
                  <a:txBody>
                    <a:bodyPr/>
                    <a:lstStyle/>
                    <a:p>
                      <a:pPr marL="0" marR="0" algn="ctr">
                        <a:spcBef>
                          <a:spcPts val="0"/>
                        </a:spcBef>
                        <a:spcAft>
                          <a:spcPts val="0"/>
                        </a:spcAft>
                      </a:pPr>
                      <a:r>
                        <a:rPr lang="en-US" sz="1600" b="1" dirty="0">
                          <a:solidFill>
                            <a:srgbClr val="FF0000"/>
                          </a:solidFill>
                          <a:effectLst/>
                        </a:rPr>
                        <a:t>15%</a:t>
                      </a:r>
                      <a:endParaRPr lang="en-US" sz="2000" b="1" dirty="0">
                        <a:solidFill>
                          <a:srgbClr val="FF0000"/>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5720" marR="45720" marT="18415" marB="18415" anchor="ctr"/>
                </a:tc>
                <a:extLst>
                  <a:ext uri="{0D108BD9-81ED-4DB2-BD59-A6C34878D82A}">
                    <a16:rowId xmlns:a16="http://schemas.microsoft.com/office/drawing/2014/main" xmlns="" val="1551320627"/>
                  </a:ext>
                </a:extLst>
              </a:tr>
            </a:tbl>
          </a:graphicData>
        </a:graphic>
      </p:graphicFrame>
      <p:sp>
        <p:nvSpPr>
          <p:cNvPr id="7" name="TextBox 6">
            <a:extLst>
              <a:ext uri="{FF2B5EF4-FFF2-40B4-BE49-F238E27FC236}">
                <a16:creationId xmlns:a16="http://schemas.microsoft.com/office/drawing/2014/main" xmlns="" id="{4F997F39-77D2-4EAF-BA9E-72F3F2525319}"/>
              </a:ext>
            </a:extLst>
          </p:cNvPr>
          <p:cNvSpPr txBox="1"/>
          <p:nvPr/>
        </p:nvSpPr>
        <p:spPr>
          <a:xfrm>
            <a:off x="2415116" y="1170448"/>
            <a:ext cx="476450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B4B4B"/>
                </a:solidFill>
                <a:effectLst/>
                <a:uLnTx/>
                <a:uFillTx/>
                <a:latin typeface="Calibri" charset="0"/>
                <a:ea typeface="ＭＳ Ｐゴシック" charset="0"/>
              </a:rPr>
              <a:t>Conceptual </a:t>
            </a:r>
            <a:r>
              <a:rPr kumimoji="0" lang="en-US" sz="1800" b="0" i="0" u="none" strike="noStrike" kern="1200" cap="none" spc="0" normalizeH="0" baseline="0" noProof="0" dirty="0">
                <a:ln>
                  <a:noFill/>
                </a:ln>
                <a:solidFill>
                  <a:srgbClr val="4B4B4B"/>
                </a:solidFill>
                <a:effectLst/>
                <a:uLnTx/>
                <a:uFillTx/>
                <a:latin typeface="Franklin Gothic Medium"/>
                <a:ea typeface="ＭＳ Ｐゴシック" charset="0"/>
              </a:rPr>
              <a:t>Illustration</a:t>
            </a:r>
            <a:r>
              <a:rPr kumimoji="0" lang="en-US" sz="1800" b="1" i="0" u="none" strike="noStrike" kern="1200" cap="none" spc="0" normalizeH="0" baseline="0" noProof="0" dirty="0">
                <a:ln>
                  <a:noFill/>
                </a:ln>
                <a:solidFill>
                  <a:srgbClr val="4B4B4B"/>
                </a:solidFill>
                <a:effectLst/>
                <a:uLnTx/>
                <a:uFillTx/>
                <a:latin typeface="Calibri" charset="0"/>
                <a:ea typeface="ＭＳ Ｐゴシック" charset="0"/>
              </a:rPr>
              <a:t> of a Market Simulation</a:t>
            </a:r>
          </a:p>
        </p:txBody>
      </p:sp>
      <p:sp>
        <p:nvSpPr>
          <p:cNvPr id="8" name="Text Placeholder 5">
            <a:extLst>
              <a:ext uri="{FF2B5EF4-FFF2-40B4-BE49-F238E27FC236}">
                <a16:creationId xmlns:a16="http://schemas.microsoft.com/office/drawing/2014/main" xmlns="" id="{01A8EDBC-93AC-44A4-BD7E-0D153608D517}"/>
              </a:ext>
            </a:extLst>
          </p:cNvPr>
          <p:cNvSpPr txBox="1">
            <a:spLocks/>
          </p:cNvSpPr>
          <p:nvPr/>
        </p:nvSpPr>
        <p:spPr bwMode="auto">
          <a:xfrm>
            <a:off x="588767" y="4935656"/>
            <a:ext cx="8229600" cy="923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0" numCol="1" anchor="t" anchorCtr="0" compatLnSpc="1">
            <a:prstTxWarp prst="textNoShape">
              <a:avLst/>
            </a:prstTxWarp>
            <a:normAutofit fontScale="92500" lnSpcReduction="20000"/>
          </a:bodyPr>
          <a:lstStyle>
            <a:lvl1pPr marL="285750" indent="-285750" algn="l" defTabSz="457200" rtl="0" eaLnBrk="1" fontAlgn="base" hangingPunct="1">
              <a:lnSpc>
                <a:spcPct val="110000"/>
              </a:lnSpc>
              <a:spcBef>
                <a:spcPct val="20000"/>
              </a:spcBef>
              <a:spcAft>
                <a:spcPct val="0"/>
              </a:spcAft>
              <a:buClr>
                <a:schemeClr val="accent1"/>
              </a:buClr>
              <a:buFont typeface="Wingdings" charset="2"/>
              <a:buChar char="§"/>
              <a:defRPr sz="2000" kern="1200">
                <a:solidFill>
                  <a:schemeClr val="tx1"/>
                </a:solidFill>
                <a:latin typeface="+mn-lt"/>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1800" kern="1200">
                <a:solidFill>
                  <a:schemeClr val="tx1"/>
                </a:solidFill>
                <a:latin typeface="+mn-lt"/>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1800" kern="1200">
                <a:solidFill>
                  <a:schemeClr val="tx1"/>
                </a:solidFill>
                <a:latin typeface="+mn-lt"/>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1800" kern="1200">
                <a:solidFill>
                  <a:schemeClr val="tx1"/>
                </a:solidFill>
                <a:latin typeface="+mn-lt"/>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1800" kern="1200">
                <a:solidFill>
                  <a:schemeClr val="tx1"/>
                </a:solidFill>
                <a:latin typeface="+mn-lt"/>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r>
              <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rPr>
              <a:t>The change in % market share who “do nothing” when we remove the RFP and/or EUC Rebates are the basis for estimating program influence</a:t>
            </a:r>
          </a:p>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p:txBody>
      </p:sp>
    </p:spTree>
    <p:extLst>
      <p:ext uri="{BB962C8B-B14F-4D97-AF65-F5344CB8AC3E}">
        <p14:creationId xmlns:p14="http://schemas.microsoft.com/office/powerpoint/2010/main" val="343847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4"/>
            <a:ext cx="8229600" cy="577851"/>
          </a:xfrm>
        </p:spPr>
        <p:txBody>
          <a:bodyPr>
            <a:normAutofit fontScale="90000"/>
          </a:bodyPr>
          <a:lstStyle/>
          <a:p>
            <a:r>
              <a:rPr lang="en-US" dirty="0"/>
              <a:t>The impact of the rebates and RFPs was small when looking at overall change in the market of “market ready” homeowners</a:t>
            </a:r>
          </a:p>
        </p:txBody>
      </p:sp>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6" name="Text Placeholder 5"/>
          <p:cNvSpPr>
            <a:spLocks noGrp="1"/>
          </p:cNvSpPr>
          <p:nvPr>
            <p:ph sz="quarter" idx="12"/>
          </p:nvPr>
        </p:nvSpPr>
        <p:spPr/>
        <p:txBody>
          <a:bodyPr>
            <a:normAutofit/>
          </a:bodyPr>
          <a:lstStyle/>
          <a:p>
            <a:endParaRPr lang="en-US" dirty="0"/>
          </a:p>
          <a:p>
            <a:endParaRPr lang="en-US" dirty="0"/>
          </a:p>
          <a:p>
            <a:pPr marL="0" indent="0">
              <a:buNone/>
            </a:pPr>
            <a:endParaRPr lang="en-US" dirty="0"/>
          </a:p>
        </p:txBody>
      </p:sp>
      <p:sp>
        <p:nvSpPr>
          <p:cNvPr id="9" name="Text Placeholder 5">
            <a:extLst>
              <a:ext uri="{FF2B5EF4-FFF2-40B4-BE49-F238E27FC236}">
                <a16:creationId xmlns:a16="http://schemas.microsoft.com/office/drawing/2014/main" xmlns="" id="{507F7FAB-190E-4399-BAF9-31D389BBB7FA}"/>
              </a:ext>
            </a:extLst>
          </p:cNvPr>
          <p:cNvSpPr txBox="1">
            <a:spLocks/>
          </p:cNvSpPr>
          <p:nvPr/>
        </p:nvSpPr>
        <p:spPr bwMode="auto">
          <a:xfrm>
            <a:off x="457200" y="1246188"/>
            <a:ext cx="8229600" cy="883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0" numCol="1" anchor="t" anchorCtr="0" compatLnSpc="1">
            <a:prstTxWarp prst="textNoShape">
              <a:avLst/>
            </a:prstTxWarp>
            <a:normAutofit/>
          </a:bodyPr>
          <a:lstStyle>
            <a:lvl1pPr marL="285750" indent="-285750" algn="l" defTabSz="457200" rtl="0" eaLnBrk="1" fontAlgn="base" hangingPunct="1">
              <a:lnSpc>
                <a:spcPct val="110000"/>
              </a:lnSpc>
              <a:spcBef>
                <a:spcPct val="20000"/>
              </a:spcBef>
              <a:spcAft>
                <a:spcPct val="0"/>
              </a:spcAft>
              <a:buClr>
                <a:schemeClr val="accent1"/>
              </a:buClr>
              <a:buFont typeface="Wingdings" charset="2"/>
              <a:buChar char="§"/>
              <a:defRPr sz="2000" kern="1200">
                <a:solidFill>
                  <a:schemeClr val="tx1"/>
                </a:solidFill>
                <a:latin typeface="+mn-lt"/>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1800" kern="1200">
                <a:solidFill>
                  <a:schemeClr val="tx1"/>
                </a:solidFill>
                <a:latin typeface="+mn-lt"/>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1800" kern="1200">
                <a:solidFill>
                  <a:schemeClr val="tx1"/>
                </a:solidFill>
                <a:latin typeface="+mn-lt"/>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1800" kern="1200">
                <a:solidFill>
                  <a:schemeClr val="tx1"/>
                </a:solidFill>
                <a:latin typeface="+mn-lt"/>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1800" kern="1200">
                <a:solidFill>
                  <a:schemeClr val="tx1"/>
                </a:solidFill>
                <a:latin typeface="+mn-lt"/>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r>
              <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rPr>
              <a:t>Reflects the plethora of financing options already available</a:t>
            </a:r>
          </a:p>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r>
              <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rPr>
              <a:t>Also reflects the small portion of project cost covered by the rebate</a:t>
            </a:r>
          </a:p>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p:txBody>
      </p:sp>
      <p:graphicFrame>
        <p:nvGraphicFramePr>
          <p:cNvPr id="7" name="Chart 6">
            <a:extLst>
              <a:ext uri="{FF2B5EF4-FFF2-40B4-BE49-F238E27FC236}">
                <a16:creationId xmlns:a16="http://schemas.microsoft.com/office/drawing/2014/main" xmlns="" id="{B23D1C2F-2B6A-4129-96EC-DC26048DDF11}"/>
              </a:ext>
            </a:extLst>
          </p:cNvPr>
          <p:cNvGraphicFramePr/>
          <p:nvPr>
            <p:extLst/>
          </p:nvPr>
        </p:nvGraphicFramePr>
        <p:xfrm>
          <a:off x="642519" y="2382002"/>
          <a:ext cx="7858959" cy="34559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xmlns="" id="{61A6D27D-F9A2-45CD-82A0-9C000FCC184E}"/>
              </a:ext>
            </a:extLst>
          </p:cNvPr>
          <p:cNvSpPr txBox="1"/>
          <p:nvPr/>
        </p:nvSpPr>
        <p:spPr>
          <a:xfrm>
            <a:off x="642520" y="2012670"/>
            <a:ext cx="7858957"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B4B4B"/>
                </a:solidFill>
                <a:effectLst/>
                <a:uLnTx/>
                <a:uFillTx/>
                <a:latin typeface="Calibri" charset="0"/>
                <a:ea typeface="ＭＳ Ｐゴシック" charset="0"/>
              </a:rPr>
              <a:t>Incremental Change In Project Uptake When Adding Rebates and RFP (n=417)</a:t>
            </a:r>
          </a:p>
        </p:txBody>
      </p:sp>
    </p:spTree>
    <p:extLst>
      <p:ext uri="{BB962C8B-B14F-4D97-AF65-F5344CB8AC3E}">
        <p14:creationId xmlns:p14="http://schemas.microsoft.com/office/powerpoint/2010/main" val="381307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742"/>
            <a:ext cx="8229600" cy="577851"/>
          </a:xfrm>
        </p:spPr>
        <p:txBody>
          <a:bodyPr>
            <a:normAutofit fontScale="90000"/>
          </a:bodyPr>
          <a:lstStyle/>
          <a:p>
            <a:r>
              <a:rPr lang="en-US" dirty="0"/>
              <a:t>The self-report attribution questions illuminated the important role of financing on the scope and timing of energy-related projects.</a:t>
            </a:r>
          </a:p>
        </p:txBody>
      </p:sp>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6" name="Text Placeholder 5"/>
          <p:cNvSpPr>
            <a:spLocks noGrp="1"/>
          </p:cNvSpPr>
          <p:nvPr>
            <p:ph sz="quarter" idx="12"/>
          </p:nvPr>
        </p:nvSpPr>
        <p:spPr/>
        <p:txBody>
          <a:bodyPr>
            <a:normAutofit/>
          </a:bodyPr>
          <a:lstStyle/>
          <a:p>
            <a:endParaRPr lang="en-US" dirty="0"/>
          </a:p>
          <a:p>
            <a:endParaRPr lang="en-US" dirty="0"/>
          </a:p>
          <a:p>
            <a:pPr marL="0" indent="0">
              <a:buNone/>
            </a:pPr>
            <a:endParaRPr lang="en-US" dirty="0"/>
          </a:p>
        </p:txBody>
      </p:sp>
      <p:sp>
        <p:nvSpPr>
          <p:cNvPr id="7" name="Text Placeholder 5">
            <a:extLst>
              <a:ext uri="{FF2B5EF4-FFF2-40B4-BE49-F238E27FC236}">
                <a16:creationId xmlns:a16="http://schemas.microsoft.com/office/drawing/2014/main" xmlns="" id="{25216A68-71FF-4A0B-A32B-466B93033846}"/>
              </a:ext>
            </a:extLst>
          </p:cNvPr>
          <p:cNvSpPr txBox="1">
            <a:spLocks/>
          </p:cNvSpPr>
          <p:nvPr/>
        </p:nvSpPr>
        <p:spPr bwMode="auto">
          <a:xfrm>
            <a:off x="457200" y="1213921"/>
            <a:ext cx="8229600" cy="1529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0" numCol="1" anchor="t" anchorCtr="0" compatLnSpc="1">
            <a:prstTxWarp prst="textNoShape">
              <a:avLst/>
            </a:prstTxWarp>
            <a:normAutofit/>
          </a:bodyPr>
          <a:lstStyle>
            <a:lvl1pPr marL="285750" indent="-285750" algn="l" defTabSz="457200" rtl="0" eaLnBrk="1" fontAlgn="base" hangingPunct="1">
              <a:lnSpc>
                <a:spcPct val="110000"/>
              </a:lnSpc>
              <a:spcBef>
                <a:spcPct val="20000"/>
              </a:spcBef>
              <a:spcAft>
                <a:spcPct val="0"/>
              </a:spcAft>
              <a:buClr>
                <a:schemeClr val="accent1"/>
              </a:buClr>
              <a:buFont typeface="Wingdings" charset="2"/>
              <a:buChar char="§"/>
              <a:defRPr sz="2000" kern="1200">
                <a:solidFill>
                  <a:schemeClr val="tx1"/>
                </a:solidFill>
                <a:latin typeface="+mn-lt"/>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1800" kern="1200">
                <a:solidFill>
                  <a:schemeClr val="tx1"/>
                </a:solidFill>
                <a:latin typeface="+mn-lt"/>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1800" kern="1200">
                <a:solidFill>
                  <a:schemeClr val="tx1"/>
                </a:solidFill>
                <a:latin typeface="+mn-lt"/>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1800" kern="1200">
                <a:solidFill>
                  <a:schemeClr val="tx1"/>
                </a:solidFill>
                <a:latin typeface="+mn-lt"/>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1800" kern="1200">
                <a:solidFill>
                  <a:schemeClr val="tx1"/>
                </a:solidFill>
                <a:latin typeface="+mn-lt"/>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r>
              <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rPr>
              <a:t>The RFP influenced 57% to do a larger project (n=76)</a:t>
            </a:r>
          </a:p>
          <a:p>
            <a:pPr marL="285750" marR="0" lvl="0" indent="-285750" algn="l" defTabSz="457200" rtl="0" eaLnBrk="1" fontAlgn="base" latinLnBrk="0" hangingPunct="1">
              <a:lnSpc>
                <a:spcPct val="110000"/>
              </a:lnSpc>
              <a:spcBef>
                <a:spcPct val="20000"/>
              </a:spcBef>
              <a:spcAft>
                <a:spcPct val="0"/>
              </a:spcAft>
              <a:buClr>
                <a:srgbClr val="004482"/>
              </a:buClr>
              <a:buSzTx/>
              <a:buFont typeface="Wingdings" charset="2"/>
              <a:buChar char="§"/>
              <a:tabLst/>
              <a:defRPr/>
            </a:pPr>
            <a:r>
              <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rPr>
              <a:t>The RFP enabled almost all (92%) of them to complete a home upgrade project sooner than they would have otherwise; most would have waited at least one year to do the project (n=76)</a:t>
            </a:r>
          </a:p>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a:p>
            <a:pPr marL="0" marR="0" lvl="0" indent="0" algn="l" defTabSz="457200" rtl="0" eaLnBrk="1" fontAlgn="base" latinLnBrk="0" hangingPunct="1">
              <a:lnSpc>
                <a:spcPct val="110000"/>
              </a:lnSpc>
              <a:spcBef>
                <a:spcPct val="20000"/>
              </a:spcBef>
              <a:spcAft>
                <a:spcPct val="0"/>
              </a:spcAft>
              <a:buClr>
                <a:srgbClr val="004482"/>
              </a:buClr>
              <a:buSzTx/>
              <a:buFont typeface="Wingdings" charset="2"/>
              <a:buNone/>
              <a:tabLst/>
              <a:defRPr/>
            </a:pPr>
            <a:endParaRPr kumimoji="0" lang="en-US" sz="2000" b="0" i="0" u="none" strike="noStrike" kern="1200" cap="none" spc="0" normalizeH="0" baseline="0" noProof="0" dirty="0">
              <a:ln>
                <a:noFill/>
              </a:ln>
              <a:solidFill>
                <a:srgbClr val="4B4B4B"/>
              </a:solidFill>
              <a:effectLst/>
              <a:uLnTx/>
              <a:uFillTx/>
              <a:latin typeface="Franklin Gothic Book"/>
              <a:ea typeface="ＭＳ Ｐゴシック" charset="0"/>
            </a:endParaRPr>
          </a:p>
        </p:txBody>
      </p:sp>
      <p:sp>
        <p:nvSpPr>
          <p:cNvPr id="5" name="Rectangle 4">
            <a:extLst>
              <a:ext uri="{FF2B5EF4-FFF2-40B4-BE49-F238E27FC236}">
                <a16:creationId xmlns:a16="http://schemas.microsoft.com/office/drawing/2014/main" xmlns="" id="{FCF03B3E-AA1E-479B-967B-EBE92E588556}"/>
              </a:ext>
            </a:extLst>
          </p:cNvPr>
          <p:cNvSpPr/>
          <p:nvPr/>
        </p:nvSpPr>
        <p:spPr>
          <a:xfrm>
            <a:off x="6256421" y="457717"/>
            <a:ext cx="7615989" cy="297128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00B050"/>
              </a:solidFill>
              <a:effectLst/>
              <a:uLnTx/>
              <a:uFillTx/>
              <a:latin typeface="Franklin Gothic Book"/>
              <a:ea typeface="+mn-ea"/>
              <a:cs typeface="+mn-cs"/>
            </a:endParaRPr>
          </a:p>
        </p:txBody>
      </p:sp>
      <p:sp>
        <p:nvSpPr>
          <p:cNvPr id="11" name="Rectangle: Rounded Corners 10">
            <a:extLst>
              <a:ext uri="{FF2B5EF4-FFF2-40B4-BE49-F238E27FC236}">
                <a16:creationId xmlns:a16="http://schemas.microsoft.com/office/drawing/2014/main" xmlns="" id="{2E09E0C7-6E02-483A-86CD-7FF21E4A657F}"/>
              </a:ext>
            </a:extLst>
          </p:cNvPr>
          <p:cNvSpPr/>
          <p:nvPr/>
        </p:nvSpPr>
        <p:spPr>
          <a:xfrm>
            <a:off x="1732546" y="3708103"/>
            <a:ext cx="7059121" cy="739765"/>
          </a:xfrm>
          <a:prstGeom prst="roundRect">
            <a:avLst/>
          </a:prstGeom>
          <a:solidFill>
            <a:schemeClr val="accent6">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Franklin Gothic Book"/>
                <a:ea typeface="+mn-ea"/>
                <a:cs typeface="+mn-cs"/>
              </a:rPr>
              <a:t>“We would have likely done a much smaller portion of the project at a later time with cash.”</a:t>
            </a:r>
          </a:p>
        </p:txBody>
      </p:sp>
      <p:sp>
        <p:nvSpPr>
          <p:cNvPr id="12" name="Rectangle: Rounded Corners 11">
            <a:extLst>
              <a:ext uri="{FF2B5EF4-FFF2-40B4-BE49-F238E27FC236}">
                <a16:creationId xmlns:a16="http://schemas.microsoft.com/office/drawing/2014/main" xmlns="" id="{387AE0A1-0C46-46CF-B51A-0739B63AB030}"/>
              </a:ext>
            </a:extLst>
          </p:cNvPr>
          <p:cNvSpPr/>
          <p:nvPr/>
        </p:nvSpPr>
        <p:spPr>
          <a:xfrm>
            <a:off x="1732546" y="4685899"/>
            <a:ext cx="7059121" cy="994276"/>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Franklin Gothic Book"/>
                <a:ea typeface="+mn-ea"/>
                <a:cs typeface="+mn-cs"/>
              </a:rPr>
              <a:t>“With out the loan I would not have done the project to its entirety. It would have been broken into two different projects and different times. The loan helped me complete everything and more in one shot</a:t>
            </a:r>
            <a:r>
              <a:rPr kumimoji="0" lang="en-US" sz="1800" b="0" i="1" u="none" strike="noStrike" kern="1200" cap="none" spc="0" normalizeH="0" baseline="0" noProof="0" dirty="0">
                <a:ln>
                  <a:noFill/>
                </a:ln>
                <a:solidFill>
                  <a:srgbClr val="00A3E0"/>
                </a:solidFill>
                <a:effectLst/>
                <a:uLnTx/>
                <a:uFillTx/>
                <a:latin typeface="Franklin Gothic Book"/>
                <a:ea typeface="+mn-ea"/>
                <a:cs typeface="+mn-cs"/>
              </a:rPr>
              <a:t>.</a:t>
            </a:r>
          </a:p>
        </p:txBody>
      </p:sp>
      <p:sp>
        <p:nvSpPr>
          <p:cNvPr id="13" name="Rectangle: Rounded Corners 12">
            <a:extLst>
              <a:ext uri="{FF2B5EF4-FFF2-40B4-BE49-F238E27FC236}">
                <a16:creationId xmlns:a16="http://schemas.microsoft.com/office/drawing/2014/main" xmlns="" id="{9AF152DE-A7A9-4092-9013-6A4861F1B09D}"/>
              </a:ext>
            </a:extLst>
          </p:cNvPr>
          <p:cNvSpPr/>
          <p:nvPr/>
        </p:nvSpPr>
        <p:spPr>
          <a:xfrm>
            <a:off x="1742516" y="2796882"/>
            <a:ext cx="7059121" cy="739765"/>
          </a:xfrm>
          <a:prstGeom prst="roundRect">
            <a:avLst/>
          </a:prstGeom>
          <a:solidFill>
            <a:schemeClr val="bg1">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Franklin Gothic Book"/>
                <a:ea typeface="+mn-ea"/>
                <a:cs typeface="+mn-cs"/>
              </a:rPr>
              <a:t>“Without the loan, I would have been forced to do a band-aid fix of my A/C and keep the older, less efficient unit.”</a:t>
            </a:r>
          </a:p>
        </p:txBody>
      </p:sp>
      <p:sp>
        <p:nvSpPr>
          <p:cNvPr id="15" name="Rectangle 14">
            <a:extLst>
              <a:ext uri="{FF2B5EF4-FFF2-40B4-BE49-F238E27FC236}">
                <a16:creationId xmlns:a16="http://schemas.microsoft.com/office/drawing/2014/main" xmlns="" id="{FFE229BD-B2D9-44C0-978A-CDCDBAD801A9}"/>
              </a:ext>
            </a:extLst>
          </p:cNvPr>
          <p:cNvSpPr/>
          <p:nvPr/>
        </p:nvSpPr>
        <p:spPr>
          <a:xfrm>
            <a:off x="205891" y="3040348"/>
            <a:ext cx="1431758" cy="369332"/>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B4B4B"/>
                </a:solidFill>
                <a:effectLst/>
                <a:uLnTx/>
                <a:uFillTx/>
                <a:latin typeface="Franklin Gothic Medium"/>
                <a:ea typeface="Times New Roman" panose="02020603050405020304" pitchFamily="18" charset="0"/>
                <a:cs typeface="Times New Roman" panose="02020603050405020304" pitchFamily="18" charset="0"/>
              </a:rPr>
              <a:t>Efficiency</a:t>
            </a:r>
            <a:endParaRPr kumimoji="0" lang="en-US" sz="1800" b="0" i="0" u="none" strike="noStrike" kern="1200" cap="none" spc="0" normalizeH="0" baseline="0" noProof="0" dirty="0">
              <a:ln>
                <a:noFill/>
              </a:ln>
              <a:solidFill>
                <a:srgbClr val="4B4B4B"/>
              </a:solidFill>
              <a:effectLst/>
              <a:uLnTx/>
              <a:uFillTx/>
              <a:latin typeface="Franklin Gothic Medium"/>
              <a:ea typeface="ＭＳ Ｐゴシック" charset="0"/>
            </a:endParaRPr>
          </a:p>
        </p:txBody>
      </p:sp>
      <p:sp>
        <p:nvSpPr>
          <p:cNvPr id="16" name="Rectangle 15">
            <a:extLst>
              <a:ext uri="{FF2B5EF4-FFF2-40B4-BE49-F238E27FC236}">
                <a16:creationId xmlns:a16="http://schemas.microsoft.com/office/drawing/2014/main" xmlns="" id="{436DDAEF-8C5C-479A-BF78-C6A9630A043E}"/>
              </a:ext>
            </a:extLst>
          </p:cNvPr>
          <p:cNvSpPr/>
          <p:nvPr/>
        </p:nvSpPr>
        <p:spPr>
          <a:xfrm>
            <a:off x="205891" y="3875643"/>
            <a:ext cx="1431758" cy="369332"/>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B4B4B"/>
                </a:solidFill>
                <a:effectLst/>
                <a:uLnTx/>
                <a:uFillTx/>
                <a:latin typeface="Franklin Gothic Medium"/>
                <a:ea typeface="Times New Roman" panose="02020603050405020304" pitchFamily="18" charset="0"/>
                <a:cs typeface="Times New Roman" panose="02020603050405020304" pitchFamily="18" charset="0"/>
              </a:rPr>
              <a:t>Size/Timing</a:t>
            </a:r>
            <a:endParaRPr kumimoji="0" lang="en-US" sz="1800" b="0" i="0" u="none" strike="noStrike" kern="1200" cap="none" spc="0" normalizeH="0" baseline="0" noProof="0" dirty="0">
              <a:ln>
                <a:noFill/>
              </a:ln>
              <a:solidFill>
                <a:srgbClr val="4B4B4B"/>
              </a:solidFill>
              <a:effectLst/>
              <a:uLnTx/>
              <a:uFillTx/>
              <a:latin typeface="Franklin Gothic Medium"/>
              <a:ea typeface="ＭＳ Ｐゴシック" charset="0"/>
            </a:endParaRPr>
          </a:p>
        </p:txBody>
      </p:sp>
      <p:sp>
        <p:nvSpPr>
          <p:cNvPr id="17" name="Rectangle 16">
            <a:extLst>
              <a:ext uri="{FF2B5EF4-FFF2-40B4-BE49-F238E27FC236}">
                <a16:creationId xmlns:a16="http://schemas.microsoft.com/office/drawing/2014/main" xmlns="" id="{536E568B-ED57-4DC8-8703-020BBBCA3271}"/>
              </a:ext>
            </a:extLst>
          </p:cNvPr>
          <p:cNvSpPr/>
          <p:nvPr/>
        </p:nvSpPr>
        <p:spPr>
          <a:xfrm>
            <a:off x="175134" y="5019174"/>
            <a:ext cx="1431758" cy="369332"/>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B4B4B"/>
                </a:solidFill>
                <a:effectLst/>
                <a:uLnTx/>
                <a:uFillTx/>
                <a:latin typeface="Franklin Gothic Medium"/>
                <a:ea typeface="Times New Roman" panose="02020603050405020304" pitchFamily="18" charset="0"/>
                <a:cs typeface="Times New Roman" panose="02020603050405020304" pitchFamily="18" charset="0"/>
              </a:rPr>
              <a:t>Timing</a:t>
            </a:r>
            <a:endParaRPr kumimoji="0" lang="en-US" sz="1800" b="0" i="0" u="none" strike="noStrike" kern="1200" cap="none" spc="0" normalizeH="0" baseline="0" noProof="0" dirty="0">
              <a:ln>
                <a:noFill/>
              </a:ln>
              <a:solidFill>
                <a:srgbClr val="4B4B4B"/>
              </a:solidFill>
              <a:effectLst/>
              <a:uLnTx/>
              <a:uFillTx/>
              <a:latin typeface="Franklin Gothic Medium"/>
              <a:ea typeface="ＭＳ Ｐゴシック" charset="0"/>
            </a:endParaRPr>
          </a:p>
        </p:txBody>
      </p:sp>
    </p:spTree>
    <p:extLst>
      <p:ext uri="{BB962C8B-B14F-4D97-AF65-F5344CB8AC3E}">
        <p14:creationId xmlns:p14="http://schemas.microsoft.com/office/powerpoint/2010/main" val="109794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4"/>
            <a:ext cx="8229600" cy="577851"/>
          </a:xfrm>
        </p:spPr>
        <p:txBody>
          <a:bodyPr>
            <a:normAutofit/>
          </a:bodyPr>
          <a:lstStyle/>
          <a:p>
            <a:r>
              <a:rPr lang="en-US" dirty="0"/>
              <a:t>The LCDC analysis identified four segments</a:t>
            </a:r>
          </a:p>
        </p:txBody>
      </p:sp>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5" name="Rectangle 4">
            <a:extLst>
              <a:ext uri="{FF2B5EF4-FFF2-40B4-BE49-F238E27FC236}">
                <a16:creationId xmlns:a16="http://schemas.microsoft.com/office/drawing/2014/main" xmlns="" id="{FCF03B3E-AA1E-479B-967B-EBE92E588556}"/>
              </a:ext>
            </a:extLst>
          </p:cNvPr>
          <p:cNvSpPr/>
          <p:nvPr/>
        </p:nvSpPr>
        <p:spPr>
          <a:xfrm>
            <a:off x="6256421" y="457717"/>
            <a:ext cx="7615989" cy="297128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00B050"/>
              </a:solidFill>
              <a:effectLst/>
              <a:uLnTx/>
              <a:uFillTx/>
              <a:latin typeface="Franklin Gothic Book"/>
              <a:ea typeface="+mn-ea"/>
              <a:cs typeface="+mn-cs"/>
            </a:endParaRPr>
          </a:p>
        </p:txBody>
      </p:sp>
      <p:sp>
        <p:nvSpPr>
          <p:cNvPr id="9" name="Content Placeholder 8">
            <a:extLst>
              <a:ext uri="{FF2B5EF4-FFF2-40B4-BE49-F238E27FC236}">
                <a16:creationId xmlns:a16="http://schemas.microsoft.com/office/drawing/2014/main" xmlns="" id="{3B250359-5291-48EE-87FA-D3B3F77F9383}"/>
              </a:ext>
            </a:extLst>
          </p:cNvPr>
          <p:cNvSpPr>
            <a:spLocks noGrp="1"/>
          </p:cNvSpPr>
          <p:nvPr>
            <p:ph sz="quarter" idx="12"/>
          </p:nvPr>
        </p:nvSpPr>
        <p:spPr/>
        <p:txBody>
          <a:bodyPr/>
          <a:lstStyle/>
          <a:p>
            <a:r>
              <a:rPr lang="en-US" b="1" dirty="0"/>
              <a:t>Segment 1: Financially Savvy (37% of market ready customers):</a:t>
            </a:r>
            <a:r>
              <a:rPr lang="en-US" dirty="0"/>
              <a:t> </a:t>
            </a:r>
          </a:p>
          <a:p>
            <a:pPr lvl="1"/>
            <a:r>
              <a:rPr lang="en-US" dirty="0"/>
              <a:t>Not concerned about the cost of the upgrade project</a:t>
            </a:r>
          </a:p>
          <a:p>
            <a:pPr lvl="1"/>
            <a:r>
              <a:rPr lang="en-US" dirty="0"/>
              <a:t>Sensitive to interest rates.</a:t>
            </a:r>
          </a:p>
          <a:p>
            <a:pPr lvl="1"/>
            <a:r>
              <a:rPr lang="en-US" dirty="0"/>
              <a:t>They are oriented to traditional loans or HELOCs</a:t>
            </a:r>
          </a:p>
          <a:p>
            <a:pPr lvl="1"/>
            <a:r>
              <a:rPr lang="en-US" dirty="0"/>
              <a:t>They are not looking for convenience</a:t>
            </a:r>
          </a:p>
          <a:p>
            <a:endParaRPr lang="en-US" b="1" dirty="0"/>
          </a:p>
          <a:p>
            <a:r>
              <a:rPr lang="en-US" b="1" dirty="0"/>
              <a:t>Segment 2: Motivated Savers (25%): </a:t>
            </a:r>
          </a:p>
          <a:p>
            <a:pPr lvl="1"/>
            <a:r>
              <a:rPr lang="en-US" dirty="0"/>
              <a:t>Very motivated to do an upgrade, they care a lot about energy savings</a:t>
            </a:r>
          </a:p>
          <a:p>
            <a:pPr lvl="1"/>
            <a:r>
              <a:rPr lang="en-US" dirty="0"/>
              <a:t>They only want to do smaller projects. </a:t>
            </a:r>
          </a:p>
          <a:p>
            <a:pPr lvl="1"/>
            <a:r>
              <a:rPr lang="en-US" dirty="0"/>
              <a:t>They are not concerned about monthly payments or convenience.</a:t>
            </a:r>
          </a:p>
          <a:p>
            <a:pPr marL="0" indent="0">
              <a:buNone/>
            </a:pPr>
            <a:endParaRPr lang="en-US" dirty="0"/>
          </a:p>
        </p:txBody>
      </p:sp>
    </p:spTree>
    <p:extLst>
      <p:ext uri="{BB962C8B-B14F-4D97-AF65-F5344CB8AC3E}">
        <p14:creationId xmlns:p14="http://schemas.microsoft.com/office/powerpoint/2010/main" val="106387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4"/>
            <a:ext cx="8229600" cy="577851"/>
          </a:xfrm>
        </p:spPr>
        <p:txBody>
          <a:bodyPr>
            <a:normAutofit/>
          </a:bodyPr>
          <a:lstStyle/>
          <a:p>
            <a:r>
              <a:rPr lang="en-US" dirty="0"/>
              <a:t>The LCDC analysis identified four segments (cont’d)</a:t>
            </a:r>
          </a:p>
        </p:txBody>
      </p:sp>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5" name="Rectangle 4">
            <a:extLst>
              <a:ext uri="{FF2B5EF4-FFF2-40B4-BE49-F238E27FC236}">
                <a16:creationId xmlns:a16="http://schemas.microsoft.com/office/drawing/2014/main" xmlns="" id="{FCF03B3E-AA1E-479B-967B-EBE92E588556}"/>
              </a:ext>
            </a:extLst>
          </p:cNvPr>
          <p:cNvSpPr/>
          <p:nvPr/>
        </p:nvSpPr>
        <p:spPr>
          <a:xfrm>
            <a:off x="6256421" y="457717"/>
            <a:ext cx="7615989" cy="297128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00B050"/>
              </a:solidFill>
              <a:effectLst/>
              <a:uLnTx/>
              <a:uFillTx/>
              <a:latin typeface="Franklin Gothic Book"/>
              <a:ea typeface="+mn-ea"/>
              <a:cs typeface="+mn-cs"/>
            </a:endParaRPr>
          </a:p>
        </p:txBody>
      </p:sp>
      <p:sp>
        <p:nvSpPr>
          <p:cNvPr id="9" name="Content Placeholder 8">
            <a:extLst>
              <a:ext uri="{FF2B5EF4-FFF2-40B4-BE49-F238E27FC236}">
                <a16:creationId xmlns:a16="http://schemas.microsoft.com/office/drawing/2014/main" xmlns="" id="{3B250359-5291-48EE-87FA-D3B3F77F9383}"/>
              </a:ext>
            </a:extLst>
          </p:cNvPr>
          <p:cNvSpPr>
            <a:spLocks noGrp="1"/>
          </p:cNvSpPr>
          <p:nvPr>
            <p:ph sz="quarter" idx="12"/>
          </p:nvPr>
        </p:nvSpPr>
        <p:spPr/>
        <p:txBody>
          <a:bodyPr/>
          <a:lstStyle/>
          <a:p>
            <a:r>
              <a:rPr lang="en-US" b="1" dirty="0"/>
              <a:t>Segment 3: Unmotivated Convenience Seekers (25%)</a:t>
            </a:r>
            <a:r>
              <a:rPr lang="en-US" dirty="0"/>
              <a:t>: </a:t>
            </a:r>
          </a:p>
          <a:p>
            <a:pPr lvl="1"/>
            <a:r>
              <a:rPr lang="en-US" dirty="0"/>
              <a:t>Have to be convinced to do an upgrade. </a:t>
            </a:r>
          </a:p>
          <a:p>
            <a:pPr lvl="1"/>
            <a:r>
              <a:rPr lang="en-US" dirty="0"/>
              <a:t>They want convenience, low monthly payments, and no cash down. </a:t>
            </a:r>
          </a:p>
          <a:p>
            <a:pPr lvl="1"/>
            <a:r>
              <a:rPr lang="en-US" dirty="0"/>
              <a:t>They want rebates</a:t>
            </a:r>
          </a:p>
          <a:p>
            <a:pPr marL="457200" lvl="1" indent="0">
              <a:buNone/>
            </a:pPr>
            <a:endParaRPr lang="en-US" dirty="0"/>
          </a:p>
          <a:p>
            <a:r>
              <a:rPr lang="en-US" b="1" dirty="0"/>
              <a:t>Segment 4: Financially Solid, Locally Oriented (13%):</a:t>
            </a:r>
            <a:r>
              <a:rPr lang="en-US" dirty="0"/>
              <a:t> </a:t>
            </a:r>
          </a:p>
          <a:p>
            <a:pPr lvl="1"/>
            <a:r>
              <a:rPr lang="en-US" dirty="0"/>
              <a:t>Expecting to pay cash for an upgrade project, maybe with some credit card help. </a:t>
            </a:r>
          </a:p>
          <a:p>
            <a:pPr lvl="1"/>
            <a:r>
              <a:rPr lang="en-US" dirty="0"/>
              <a:t>They care about the connection of the program to local sources. </a:t>
            </a:r>
          </a:p>
          <a:p>
            <a:pPr lvl="1"/>
            <a:r>
              <a:rPr lang="en-US" dirty="0"/>
              <a:t>They want good rebates, but don’t care about energy savings. </a:t>
            </a:r>
          </a:p>
        </p:txBody>
      </p:sp>
    </p:spTree>
    <p:extLst>
      <p:ext uri="{BB962C8B-B14F-4D97-AF65-F5344CB8AC3E}">
        <p14:creationId xmlns:p14="http://schemas.microsoft.com/office/powerpoint/2010/main" val="66374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4"/>
            <a:ext cx="8229600" cy="577851"/>
          </a:xfrm>
        </p:spPr>
        <p:txBody>
          <a:bodyPr>
            <a:normAutofit fontScale="90000"/>
          </a:bodyPr>
          <a:lstStyle/>
          <a:p>
            <a:r>
              <a:rPr lang="en-US" dirty="0"/>
              <a:t>Unmotivated convenience seekers were the most influenced by the Regional Finance Programs.</a:t>
            </a:r>
          </a:p>
        </p:txBody>
      </p:sp>
      <p:sp>
        <p:nvSpPr>
          <p:cNvPr id="3" name="Footer Placeholder 2"/>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4B4B4B">
                    <a:tint val="75000"/>
                  </a:srgbClr>
                </a:solidFill>
                <a:effectLst/>
                <a:uLnTx/>
                <a:uFillTx/>
                <a:latin typeface="Franklin Gothic Book"/>
                <a:ea typeface="+mn-ea"/>
              </a:rPr>
              <a:t>Regional Finance Study Findings Overview</a:t>
            </a:r>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900" b="0" i="0" u="none" strike="noStrike" kern="1200" cap="none" spc="0" normalizeH="0" baseline="0" noProof="0" smtClean="0">
                <a:ln>
                  <a:noFill/>
                </a:ln>
                <a:solidFill>
                  <a:srgbClr val="4B4B4B">
                    <a:tint val="7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4B4B4B">
                  <a:tint val="75000"/>
                </a:srgbClr>
              </a:solidFill>
              <a:effectLst/>
              <a:uLnTx/>
              <a:uFillTx/>
              <a:latin typeface="Franklin Gothic Book"/>
              <a:ea typeface="+mn-ea"/>
            </a:endParaRPr>
          </a:p>
        </p:txBody>
      </p:sp>
      <p:sp>
        <p:nvSpPr>
          <p:cNvPr id="5" name="Rectangle 4">
            <a:extLst>
              <a:ext uri="{FF2B5EF4-FFF2-40B4-BE49-F238E27FC236}">
                <a16:creationId xmlns:a16="http://schemas.microsoft.com/office/drawing/2014/main" xmlns="" id="{FCF03B3E-AA1E-479B-967B-EBE92E588556}"/>
              </a:ext>
            </a:extLst>
          </p:cNvPr>
          <p:cNvSpPr/>
          <p:nvPr/>
        </p:nvSpPr>
        <p:spPr>
          <a:xfrm>
            <a:off x="6256421" y="457717"/>
            <a:ext cx="7615989" cy="297128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00B050"/>
              </a:solidFill>
              <a:effectLst/>
              <a:uLnTx/>
              <a:uFillTx/>
              <a:latin typeface="Franklin Gothic Book"/>
              <a:ea typeface="+mn-ea"/>
              <a:cs typeface="+mn-cs"/>
            </a:endParaRPr>
          </a:p>
        </p:txBody>
      </p:sp>
      <p:graphicFrame>
        <p:nvGraphicFramePr>
          <p:cNvPr id="13" name="Table 12">
            <a:extLst>
              <a:ext uri="{FF2B5EF4-FFF2-40B4-BE49-F238E27FC236}">
                <a16:creationId xmlns:a16="http://schemas.microsoft.com/office/drawing/2014/main" xmlns="" id="{242633FA-C18A-4CFE-AE63-2EE98D8A7286}"/>
              </a:ext>
            </a:extLst>
          </p:cNvPr>
          <p:cNvGraphicFramePr>
            <a:graphicFrameLocks noGrp="1"/>
          </p:cNvGraphicFramePr>
          <p:nvPr>
            <p:extLst/>
          </p:nvPr>
        </p:nvGraphicFramePr>
        <p:xfrm>
          <a:off x="1558620" y="2240395"/>
          <a:ext cx="6029614" cy="2771751"/>
        </p:xfrm>
        <a:graphic>
          <a:graphicData uri="http://schemas.openxmlformats.org/drawingml/2006/table">
            <a:tbl>
              <a:tblPr firstRow="1" firstCol="1" bandRow="1"/>
              <a:tblGrid>
                <a:gridCol w="3006409">
                  <a:extLst>
                    <a:ext uri="{9D8B030D-6E8A-4147-A177-3AD203B41FA5}">
                      <a16:colId xmlns:a16="http://schemas.microsoft.com/office/drawing/2014/main" xmlns="" val="3232080697"/>
                    </a:ext>
                  </a:extLst>
                </a:gridCol>
                <a:gridCol w="1007735">
                  <a:extLst>
                    <a:ext uri="{9D8B030D-6E8A-4147-A177-3AD203B41FA5}">
                      <a16:colId xmlns:a16="http://schemas.microsoft.com/office/drawing/2014/main" xmlns="" val="2968455960"/>
                    </a:ext>
                  </a:extLst>
                </a:gridCol>
                <a:gridCol w="1007735">
                  <a:extLst>
                    <a:ext uri="{9D8B030D-6E8A-4147-A177-3AD203B41FA5}">
                      <a16:colId xmlns:a16="http://schemas.microsoft.com/office/drawing/2014/main" xmlns="" val="4041684558"/>
                    </a:ext>
                  </a:extLst>
                </a:gridCol>
                <a:gridCol w="1007735">
                  <a:extLst>
                    <a:ext uri="{9D8B030D-6E8A-4147-A177-3AD203B41FA5}">
                      <a16:colId xmlns:a16="http://schemas.microsoft.com/office/drawing/2014/main" xmlns="" val="377864063"/>
                    </a:ext>
                  </a:extLst>
                </a:gridCol>
              </a:tblGrid>
              <a:tr h="853787">
                <a:tc>
                  <a:txBody>
                    <a:bodyPr/>
                    <a:lstStyle/>
                    <a:p>
                      <a:pPr marL="0" marR="0" algn="ctr">
                        <a:lnSpc>
                          <a:spcPct val="107000"/>
                        </a:lnSpc>
                        <a:spcBef>
                          <a:spcPts val="0"/>
                        </a:spcBef>
                        <a:spcAft>
                          <a:spcPts val="0"/>
                        </a:spcAft>
                      </a:pPr>
                      <a:r>
                        <a:rPr lang="en-US" sz="160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Segment</a:t>
                      </a:r>
                      <a:endParaRPr lang="en-US" sz="20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dirty="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emPower</a:t>
                      </a:r>
                      <a:endParaRPr lang="en-US" sz="2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GSFA</a:t>
                      </a:r>
                      <a:endParaRPr lang="en-US" sz="20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600">
                          <a:solidFill>
                            <a:srgbClr val="FFFFFF"/>
                          </a:solidFill>
                          <a:effectLst/>
                          <a:latin typeface="Franklin Gothic Book" panose="020B0503020102020204" pitchFamily="34" charset="0"/>
                          <a:ea typeface="Times New Roman" panose="02020603050405020304" pitchFamily="18" charset="0"/>
                          <a:cs typeface="Times New Roman" panose="02020603050405020304" pitchFamily="18" charset="0"/>
                        </a:rPr>
                        <a:t>SoCalREN</a:t>
                      </a:r>
                      <a:endParaRPr lang="en-US" sz="20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376022168"/>
                  </a:ext>
                </a:extLst>
              </a:tr>
              <a:tr h="479491">
                <a:tc>
                  <a:txBody>
                    <a:bodyPr/>
                    <a:lstStyle/>
                    <a:p>
                      <a:pPr marL="0" marR="0" algn="l">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Unmotivated Convenience Seekers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14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12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13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08329884"/>
                  </a:ext>
                </a:extLst>
              </a:tr>
              <a:tr h="479491">
                <a:tc>
                  <a:txBody>
                    <a:bodyPr/>
                    <a:lstStyle/>
                    <a:p>
                      <a:pPr marL="0" marR="0" algn="l">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Financially Solid, Locally Oriented</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5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4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4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3413460"/>
                  </a:ext>
                </a:extLst>
              </a:tr>
              <a:tr h="479491">
                <a:tc>
                  <a:txBody>
                    <a:bodyPr/>
                    <a:lstStyle/>
                    <a:p>
                      <a:pPr marL="0" marR="0" algn="l">
                        <a:lnSpc>
                          <a:spcPct val="107000"/>
                        </a:lnSpc>
                        <a:spcBef>
                          <a:spcPts val="0"/>
                        </a:spcBef>
                        <a:spcAft>
                          <a:spcPts val="0"/>
                        </a:spcAft>
                      </a:pPr>
                      <a:r>
                        <a:rPr lang="en-US" sz="14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Financially Savvy</a:t>
                      </a:r>
                      <a:endParaRPr lang="en-US"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4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5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3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4884805"/>
                  </a:ext>
                </a:extLst>
              </a:tr>
              <a:tr h="479491">
                <a:tc>
                  <a:txBody>
                    <a:bodyPr/>
                    <a:lstStyle/>
                    <a:p>
                      <a:pPr marL="0" marR="0" algn="l">
                        <a:lnSpc>
                          <a:spcPct val="107000"/>
                        </a:lnSpc>
                        <a:spcBef>
                          <a:spcPts val="0"/>
                        </a:spcBef>
                        <a:spcAft>
                          <a:spcPts val="0"/>
                        </a:spcAft>
                      </a:pPr>
                      <a:r>
                        <a:rPr lang="en-US" sz="140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Motivated Savers</a:t>
                      </a:r>
                      <a:endParaRPr lang="en-US" sz="18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4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5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3 pts.</a:t>
                      </a: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0527960"/>
                  </a:ext>
                </a:extLst>
              </a:tr>
            </a:tbl>
          </a:graphicData>
        </a:graphic>
      </p:graphicFrame>
      <p:sp>
        <p:nvSpPr>
          <p:cNvPr id="14" name="Rectangle 2">
            <a:extLst>
              <a:ext uri="{FF2B5EF4-FFF2-40B4-BE49-F238E27FC236}">
                <a16:creationId xmlns:a16="http://schemas.microsoft.com/office/drawing/2014/main" xmlns="" id="{6AA9B970-8352-4AFB-B374-8A21A4F55649}"/>
              </a:ext>
            </a:extLst>
          </p:cNvPr>
          <p:cNvSpPr>
            <a:spLocks noChangeArrowheads="1"/>
          </p:cNvSpPr>
          <p:nvPr/>
        </p:nvSpPr>
        <p:spPr bwMode="auto">
          <a:xfrm>
            <a:off x="1435039" y="1463497"/>
            <a:ext cx="5898634"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bmk="_Toc502059012">
                <a:ln>
                  <a:noFill/>
                </a:ln>
                <a:solidFill>
                  <a:srgbClr val="4B4B4B"/>
                </a:solidFill>
                <a:effectLst/>
                <a:uLnTx/>
                <a:uFillTx/>
                <a:latin typeface="Franklin Gothic Book" panose="020B0503020102020204" pitchFamily="34" charset="0"/>
                <a:ea typeface="Times New Roman" panose="02020603050405020304" pitchFamily="18" charset="0"/>
                <a:cs typeface="Times New Roman" panose="02020603050405020304" pitchFamily="18" charset="0"/>
              </a:rPr>
              <a:t>Change in Home Upgrade Decision When RFP Added to Market, by Segment</a:t>
            </a:r>
            <a:endParaRPr kumimoji="0" lang="en-US" altLang="en-US" sz="1050" b="0" i="0" u="none" strike="noStrike" kern="1200" cap="none" spc="0" normalizeH="0" baseline="0" noProof="0" dirty="0">
              <a:ln>
                <a:noFill/>
              </a:ln>
              <a:solidFill>
                <a:srgbClr val="4B4B4B"/>
              </a:solidFill>
              <a:effectLst/>
              <a:uLnTx/>
              <a:uFillTx/>
              <a:latin typeface="Calibri"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4B4B4B"/>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3005410985"/>
      </p:ext>
    </p:extLst>
  </p:cSld>
  <p:clrMapOvr>
    <a:masterClrMapping/>
  </p:clrMapOvr>
</p:sld>
</file>

<file path=ppt/theme/theme1.xml><?xml version="1.0" encoding="utf-8"?>
<a:theme xmlns:a="http://schemas.openxmlformats.org/drawingml/2006/main" name="Opinion Dynamics_PowerPointTemplate_interim 120712">
  <a:themeElements>
    <a:clrScheme name="ODC Final Theme Colors">
      <a:dk1>
        <a:srgbClr val="4B4B4B"/>
      </a:dk1>
      <a:lt1>
        <a:srgbClr val="00A3E0"/>
      </a:lt1>
      <a:dk2>
        <a:srgbClr val="00447C"/>
      </a:dk2>
      <a:lt2>
        <a:srgbClr val="FFFFFF"/>
      </a:lt2>
      <a:accent1>
        <a:srgbClr val="004482"/>
      </a:accent1>
      <a:accent2>
        <a:srgbClr val="1295D8"/>
      </a:accent2>
      <a:accent3>
        <a:srgbClr val="4B4B4B"/>
      </a:accent3>
      <a:accent4>
        <a:srgbClr val="0069B6"/>
      </a:accent4>
      <a:accent5>
        <a:srgbClr val="64B3E8"/>
      </a:accent5>
      <a:accent6>
        <a:srgbClr val="696969"/>
      </a:accent6>
      <a:hlink>
        <a:srgbClr val="FF6C2F"/>
      </a:hlink>
      <a:folHlink>
        <a:srgbClr val="FFB51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ODC_FinancePCG_1_15" id="{5E525A8F-7A9F-4518-9489-BA0748C19AAE}" vid="{B763D671-456F-4F06-89F6-5111C8B2F4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DC Colors">
    <a:dk1>
      <a:srgbClr val="4B4B4B"/>
    </a:dk1>
    <a:lt1>
      <a:sysClr val="window" lastClr="FFFFFF"/>
    </a:lt1>
    <a:dk2>
      <a:srgbClr val="00447C"/>
    </a:dk2>
    <a:lt2>
      <a:srgbClr val="BFBFBF"/>
    </a:lt2>
    <a:accent1>
      <a:srgbClr val="009DDC"/>
    </a:accent1>
    <a:accent2>
      <a:srgbClr val="C0504D"/>
    </a:accent2>
    <a:accent3>
      <a:srgbClr val="9BBB59"/>
    </a:accent3>
    <a:accent4>
      <a:srgbClr val="8064A2"/>
    </a:accent4>
    <a:accent5>
      <a:srgbClr val="4BACC6"/>
    </a:accent5>
    <a:accent6>
      <a:srgbClr val="F79646"/>
    </a:accent6>
    <a:hlink>
      <a:srgbClr val="009DDC"/>
    </a:hlink>
    <a:folHlink>
      <a:srgbClr val="009D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DC Colors">
    <a:dk1>
      <a:srgbClr val="4B4B4B"/>
    </a:dk1>
    <a:lt1>
      <a:sysClr val="window" lastClr="FFFFFF"/>
    </a:lt1>
    <a:dk2>
      <a:srgbClr val="00447C"/>
    </a:dk2>
    <a:lt2>
      <a:srgbClr val="BFBFBF"/>
    </a:lt2>
    <a:accent1>
      <a:srgbClr val="009DDC"/>
    </a:accent1>
    <a:accent2>
      <a:srgbClr val="C0504D"/>
    </a:accent2>
    <a:accent3>
      <a:srgbClr val="9BBB59"/>
    </a:accent3>
    <a:accent4>
      <a:srgbClr val="8064A2"/>
    </a:accent4>
    <a:accent5>
      <a:srgbClr val="4BACC6"/>
    </a:accent5>
    <a:accent6>
      <a:srgbClr val="F79646"/>
    </a:accent6>
    <a:hlink>
      <a:srgbClr val="009DDC"/>
    </a:hlink>
    <a:folHlink>
      <a:srgbClr val="009D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DC Colors">
    <a:dk1>
      <a:srgbClr val="4B4B4B"/>
    </a:dk1>
    <a:lt1>
      <a:sysClr val="window" lastClr="FFFFFF"/>
    </a:lt1>
    <a:dk2>
      <a:srgbClr val="00447C"/>
    </a:dk2>
    <a:lt2>
      <a:srgbClr val="BFBFBF"/>
    </a:lt2>
    <a:accent1>
      <a:srgbClr val="009DDC"/>
    </a:accent1>
    <a:accent2>
      <a:srgbClr val="C0504D"/>
    </a:accent2>
    <a:accent3>
      <a:srgbClr val="9BBB59"/>
    </a:accent3>
    <a:accent4>
      <a:srgbClr val="8064A2"/>
    </a:accent4>
    <a:accent5>
      <a:srgbClr val="4BACC6"/>
    </a:accent5>
    <a:accent6>
      <a:srgbClr val="F79646"/>
    </a:accent6>
    <a:hlink>
      <a:srgbClr val="009DDC"/>
    </a:hlink>
    <a:folHlink>
      <a:srgbClr val="009D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5187</TotalTime>
  <Words>2596</Words>
  <Application>Microsoft Office PowerPoint</Application>
  <PresentationFormat>On-screen Show (4:3)</PresentationFormat>
  <Paragraphs>250</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ＭＳ Ｐゴシック</vt:lpstr>
      <vt:lpstr>Arial</vt:lpstr>
      <vt:lpstr>Calibri</vt:lpstr>
      <vt:lpstr>Franklin Gothic Book</vt:lpstr>
      <vt:lpstr>Franklin Gothic Book</vt:lpstr>
      <vt:lpstr>Franklin Gothic Medium</vt:lpstr>
      <vt:lpstr>Franklin Gothic Medium</vt:lpstr>
      <vt:lpstr>Times New Roman</vt:lpstr>
      <vt:lpstr>TradeGothic</vt:lpstr>
      <vt:lpstr>Wingdings</vt:lpstr>
      <vt:lpstr>Opinion Dynamics_PowerPointTemplate_interim 120712</vt:lpstr>
      <vt:lpstr>Regional Finance Attribution and Cost-Effectiveness Study</vt:lpstr>
      <vt:lpstr>The evaluation team performed attribution and cost-effectiveness studies of three 2013-2015 Regional Finance Programs (RFPs)</vt:lpstr>
      <vt:lpstr>The LCDC used a hypothetical shopping exercise to reveal preferences for financing and home upgrades</vt:lpstr>
      <vt:lpstr>The shopping exercise data provide inputs into market simulations that represent a market with the RFPs and EUC rebates available</vt:lpstr>
      <vt:lpstr>The impact of the rebates and RFPs was small when looking at overall change in the market of “market ready” homeowners</vt:lpstr>
      <vt:lpstr>The self-report attribution questions illuminated the important role of financing on the scope and timing of energy-related projects.</vt:lpstr>
      <vt:lpstr>The LCDC analysis identified four segments</vt:lpstr>
      <vt:lpstr>The LCDC analysis identified four segments (cont’d)</vt:lpstr>
      <vt:lpstr>Unmotivated convenience seekers were the most influenced by the Regional Finance Programs.</vt:lpstr>
      <vt:lpstr>The LCDC results suggest that payment method, monthly payment and interest rate are the most important financing attributes</vt:lpstr>
      <vt:lpstr>Self-report data indicates that local sponsorship and convenience are also very important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Efforts to Advance the Low-to-Moderate Income Residential Market for Clean Energy Improvements</dc:title>
  <dc:creator>Isabelle M. Hazlewood</dc:creator>
  <cp:lastModifiedBy>Lynn Pyle</cp:lastModifiedBy>
  <cp:revision>160</cp:revision>
  <dcterms:created xsi:type="dcterms:W3CDTF">2018-01-22T20:22:01Z</dcterms:created>
  <dcterms:modified xsi:type="dcterms:W3CDTF">2018-06-08T13:23:51Z</dcterms:modified>
</cp:coreProperties>
</file>