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8" r:id="rId2"/>
    <p:sldMasterId id="2147483662" r:id="rId3"/>
  </p:sldMasterIdLst>
  <p:notesMasterIdLst>
    <p:notesMasterId r:id="rId30"/>
  </p:notesMasterIdLst>
  <p:sldIdLst>
    <p:sldId id="275" r:id="rId4"/>
    <p:sldId id="321" r:id="rId5"/>
    <p:sldId id="323" r:id="rId6"/>
    <p:sldId id="324" r:id="rId7"/>
    <p:sldId id="327" r:id="rId8"/>
    <p:sldId id="328" r:id="rId9"/>
    <p:sldId id="281" r:id="rId10"/>
    <p:sldId id="311" r:id="rId11"/>
    <p:sldId id="283" r:id="rId12"/>
    <p:sldId id="320" r:id="rId13"/>
    <p:sldId id="318" r:id="rId14"/>
    <p:sldId id="316" r:id="rId15"/>
    <p:sldId id="317" r:id="rId16"/>
    <p:sldId id="325" r:id="rId17"/>
    <p:sldId id="314" r:id="rId18"/>
    <p:sldId id="312" r:id="rId19"/>
    <p:sldId id="288" r:id="rId20"/>
    <p:sldId id="330" r:id="rId21"/>
    <p:sldId id="331" r:id="rId22"/>
    <p:sldId id="332" r:id="rId23"/>
    <p:sldId id="333" r:id="rId24"/>
    <p:sldId id="334" r:id="rId25"/>
    <p:sldId id="335" r:id="rId26"/>
    <p:sldId id="336" r:id="rId27"/>
    <p:sldId id="337" r:id="rId28"/>
    <p:sldId id="33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89948"/>
    <a:srgbClr val="66CC33"/>
    <a:srgbClr val="F58020"/>
    <a:srgbClr val="005A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56" autoAdjust="0"/>
    <p:restoredTop sz="35330" autoAdjust="0"/>
  </p:normalViewPr>
  <p:slideViewPr>
    <p:cSldViewPr showGuides="1">
      <p:cViewPr>
        <p:scale>
          <a:sx n="90" d="100"/>
          <a:sy n="90" d="100"/>
        </p:scale>
        <p:origin x="-738" y="144"/>
      </p:cViewPr>
      <p:guideLst>
        <p:guide orient="horz" pos="2160"/>
        <p:guide pos="33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rnijl\Desktop\Retail%20Products%202015\ACEEE%20Presentation\CT%202014-15%20WH%20Paid%20Incentive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1256433463058497"/>
          <c:y val="1.8202892423681939E-2"/>
          <c:w val="0.85519956557154497"/>
          <c:h val="0.76335793596270263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Sheet1!$S$10:$S$13</c:f>
              <c:strCache>
                <c:ptCount val="4"/>
                <c:pt idx="0">
                  <c:v>2013 Mail-In</c:v>
                </c:pt>
                <c:pt idx="1">
                  <c:v>2014 Mail-In</c:v>
                </c:pt>
                <c:pt idx="2">
                  <c:v>2014 Upstream</c:v>
                </c:pt>
                <c:pt idx="3">
                  <c:v>2015 Upstream through February 15th</c:v>
                </c:pt>
              </c:strCache>
            </c:strRef>
          </c:cat>
          <c:val>
            <c:numRef>
              <c:f>Sheet1!$T$10:$T$13</c:f>
              <c:numCache>
                <c:formatCode>General</c:formatCode>
                <c:ptCount val="4"/>
                <c:pt idx="0">
                  <c:v>160</c:v>
                </c:pt>
                <c:pt idx="1">
                  <c:v>270</c:v>
                </c:pt>
                <c:pt idx="2">
                  <c:v>1502</c:v>
                </c:pt>
                <c:pt idx="3">
                  <c:v>354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4926592"/>
        <c:axId val="34928512"/>
      </c:barChart>
      <c:catAx>
        <c:axId val="3492659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sz="1800"/>
                  <a:t>Program Timeframe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34928512"/>
        <c:crosses val="autoZero"/>
        <c:auto val="1"/>
        <c:lblAlgn val="ctr"/>
        <c:lblOffset val="100"/>
        <c:noMultiLvlLbl val="0"/>
      </c:catAx>
      <c:valAx>
        <c:axId val="34928512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sz="1600"/>
                  <a:t>Number of Units Incentivized</a:t>
                </a:r>
              </a:p>
            </c:rich>
          </c:tx>
          <c:layout>
            <c:manualLayout>
              <c:xMode val="edge"/>
              <c:yMode val="edge"/>
              <c:x val="1.9643953345610803E-2"/>
              <c:y val="9.3325588399810658E-2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34926592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autoTitleDeleted val="1"/>
    <c:plotArea>
      <c:layout>
        <c:manualLayout>
          <c:layoutTarget val="inner"/>
          <c:xMode val="edge"/>
          <c:yMode val="edge"/>
          <c:x val="9.047225525195883E-2"/>
          <c:y val="7.6835945084428411E-2"/>
          <c:w val="0.89634276607240826"/>
          <c:h val="0.7843170683730834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Summary!$J$1</c:f>
              <c:strCache>
                <c:ptCount val="1"/>
                <c:pt idx="0">
                  <c:v>Quantity</c:v>
                </c:pt>
              </c:strCache>
            </c:strRef>
          </c:tx>
          <c:spPr>
            <a:solidFill>
              <a:schemeClr val="accent1"/>
            </a:solidFill>
          </c:spPr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Summary!$H$2:$I$4</c:f>
              <c:multiLvlStrCache>
                <c:ptCount val="3"/>
                <c:lvl>
                  <c:pt idx="0">
                    <c:v>Mail-In</c:v>
                  </c:pt>
                  <c:pt idx="1">
                    <c:v>Upstream</c:v>
                  </c:pt>
                  <c:pt idx="2">
                    <c:v>YTD Upstream</c:v>
                  </c:pt>
                </c:lvl>
                <c:lvl>
                  <c:pt idx="0">
                    <c:v>2013</c:v>
                  </c:pt>
                  <c:pt idx="1">
                    <c:v>2014</c:v>
                  </c:pt>
                  <c:pt idx="2">
                    <c:v>2015</c:v>
                  </c:pt>
                </c:lvl>
              </c:multiLvlStrCache>
            </c:multiLvlStrRef>
          </c:cat>
          <c:val>
            <c:numRef>
              <c:f>Summary!$J$2:$J$4</c:f>
              <c:numCache>
                <c:formatCode>#,##0</c:formatCode>
                <c:ptCount val="3"/>
                <c:pt idx="0">
                  <c:v>217</c:v>
                </c:pt>
                <c:pt idx="1">
                  <c:v>1391</c:v>
                </c:pt>
                <c:pt idx="2">
                  <c:v>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63040"/>
        <c:axId val="41864576"/>
      </c:barChart>
      <c:catAx>
        <c:axId val="41863040"/>
        <c:scaling>
          <c:orientation val="minMax"/>
        </c:scaling>
        <c:delete val="0"/>
        <c:axPos val="b"/>
        <c:majorTickMark val="none"/>
        <c:minorTickMark val="none"/>
        <c:tickLblPos val="nextTo"/>
        <c:crossAx val="41864576"/>
        <c:crosses val="autoZero"/>
        <c:auto val="1"/>
        <c:lblAlgn val="ctr"/>
        <c:lblOffset val="100"/>
        <c:noMultiLvlLbl val="0"/>
      </c:catAx>
      <c:valAx>
        <c:axId val="4186457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Total Number of Heat Pump Water Heaters</a:t>
                </a:r>
              </a:p>
            </c:rich>
          </c:tx>
          <c:layout/>
          <c:overlay val="0"/>
        </c:title>
        <c:numFmt formatCode="#,##0" sourceLinked="1"/>
        <c:majorTickMark val="out"/>
        <c:minorTickMark val="none"/>
        <c:tickLblPos val="nextTo"/>
        <c:crossAx val="418630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B317B2-57B6-4A0B-8856-CB8E0E303B2A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075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*Put the new numbers</a:t>
            </a:r>
            <a:r>
              <a:rPr lang="en-US" b="1" baseline="0" dirty="0" smtClean="0"/>
              <a:t> in here. 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Started with </a:t>
            </a:r>
            <a:r>
              <a:rPr lang="en-US" b="0" dirty="0" smtClean="0"/>
              <a:t>49 Distributors and about 122 Locations</a:t>
            </a:r>
          </a:p>
          <a:p>
            <a:endParaRPr lang="en-US" b="0" dirty="0" smtClean="0"/>
          </a:p>
          <a:p>
            <a:r>
              <a:rPr lang="en-US" b="0" dirty="0" smtClean="0"/>
              <a:t>YTD Totals:</a:t>
            </a:r>
          </a:p>
          <a:p>
            <a:r>
              <a:rPr lang="en-US" b="0" dirty="0" smtClean="0"/>
              <a:t>Participating – 49 Distributors – 102 Locations</a:t>
            </a:r>
          </a:p>
          <a:p>
            <a:r>
              <a:rPr lang="en-US" b="0" dirty="0" smtClean="0"/>
              <a:t>Pending Agreement – 7 Distributors –</a:t>
            </a:r>
            <a:r>
              <a:rPr lang="en-US" b="0" baseline="0" dirty="0" smtClean="0"/>
              <a:t> 14 Locations</a:t>
            </a:r>
          </a:p>
          <a:p>
            <a:r>
              <a:rPr lang="en-US" b="0" baseline="0" dirty="0" smtClean="0"/>
              <a:t>Follow-Up Required – 5 Distributors – 6 Locations</a:t>
            </a:r>
          </a:p>
          <a:p>
            <a:endParaRPr lang="en-US" b="0" baseline="0" dirty="0" smtClean="0"/>
          </a:p>
          <a:p>
            <a:r>
              <a:rPr lang="en-US" b="0" baseline="0" dirty="0" smtClean="0"/>
              <a:t>We’ve actually ADDED distributors to our original list! We’ve incorporated distributors mostly via word of mouth, and we’ve reached out to additional distributors along the way</a:t>
            </a:r>
          </a:p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A4A2A-D99B-4D00-9464-206199A81715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189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160 mail in rebates</a:t>
            </a:r>
            <a:r>
              <a:rPr lang="en-US" baseline="0" dirty="0" smtClean="0"/>
              <a:t> in 2013 and over 1,400 rebates year-to-date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That is over 800% increase in program activity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A4A2A-D99B-4D00-9464-206199A8171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1060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38 Participating Distributors</a:t>
            </a:r>
            <a:r>
              <a:rPr lang="en-US" baseline="0" dirty="0" smtClean="0"/>
              <a:t> and Retail Stores and over 120 locations statewide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A4A2A-D99B-4D00-9464-206199A817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4706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Two billboards</a:t>
            </a:r>
            <a:r>
              <a:rPr lang="en-US" baseline="0" dirty="0" smtClean="0"/>
              <a:t>, one in Bridgeport and one in New Haven, it ran for six weeks starting in August through mid September.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A4A2A-D99B-4D00-9464-206199A81715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59472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Video is</a:t>
            </a:r>
            <a:r>
              <a:rPr lang="en-US" baseline="0" dirty="0" smtClean="0"/>
              <a:t> available through Energize CT and </a:t>
            </a:r>
            <a:r>
              <a:rPr lang="en-US" baseline="0" dirty="0" err="1" smtClean="0"/>
              <a:t>youtube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E5A4A2A-D99B-4D00-9464-206199A81715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302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4988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>
              <a:buClr>
                <a:srgbClr val="66CC33"/>
              </a:buClr>
              <a:buFont typeface="Arial" pitchFamily="34" charset="0"/>
              <a:buChar char="▪"/>
              <a:defRPr/>
            </a:lvl1pPr>
            <a:lvl2pPr>
              <a:buClr>
                <a:srgbClr val="66CC33"/>
              </a:buClr>
              <a:defRPr>
                <a:solidFill>
                  <a:schemeClr val="tx1"/>
                </a:solidFill>
              </a:defRPr>
            </a:lvl2pPr>
            <a:lvl4pPr>
              <a:buClr>
                <a:srgbClr val="66CC33"/>
              </a:buClr>
              <a:defRPr>
                <a:solidFill>
                  <a:schemeClr val="tx1"/>
                </a:solidFill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615"/>
            <a:ext cx="53340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2133600" y="-1037192"/>
            <a:ext cx="8153400" cy="0"/>
          </a:xfrm>
          <a:prstGeom prst="line">
            <a:avLst/>
          </a:prstGeom>
          <a:ln w="12700">
            <a:solidFill>
              <a:srgbClr val="089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16721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6500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1" y="1099433"/>
            <a:ext cx="2667000" cy="576967"/>
          </a:xfrm>
          <a:prstGeom prst="rect">
            <a:avLst/>
          </a:prstGeom>
        </p:spPr>
      </p:pic>
      <p:pic>
        <p:nvPicPr>
          <p:cNvPr id="6" name="Picture 5" descr="Energize_CT_PPT_Title_V2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90733"/>
            <a:ext cx="9144000" cy="6167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74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45910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45910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615"/>
            <a:ext cx="53340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58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94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70575"/>
            <a:ext cx="91440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rcRect l="1929" r="20940"/>
          <a:stretch>
            <a:fillRect/>
          </a:stretch>
        </p:blipFill>
        <p:spPr bwMode="auto">
          <a:xfrm>
            <a:off x="0" y="5578475"/>
            <a:ext cx="9144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2671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>
              <a:buClr>
                <a:srgbClr val="66CC33"/>
              </a:buClr>
              <a:buFont typeface="Arial" pitchFamily="34" charset="0"/>
              <a:buChar char="▪"/>
              <a:defRPr>
                <a:latin typeface="AvantGarde" pitchFamily="34" charset="0"/>
              </a:defRPr>
            </a:lvl1pPr>
            <a:lvl2pPr>
              <a:buClr>
                <a:srgbClr val="66CC33"/>
              </a:buClr>
              <a:defRPr>
                <a:solidFill>
                  <a:schemeClr val="tx1"/>
                </a:solidFill>
                <a:latin typeface="AvantGarde" pitchFamily="34" charset="0"/>
              </a:defRPr>
            </a:lvl2pPr>
            <a:lvl3pPr>
              <a:defRPr>
                <a:latin typeface="AvantGarde" pitchFamily="34" charset="0"/>
              </a:defRPr>
            </a:lvl3pPr>
            <a:lvl4pPr>
              <a:buClr>
                <a:srgbClr val="66CC33"/>
              </a:buClr>
              <a:defRPr>
                <a:solidFill>
                  <a:schemeClr val="tx1"/>
                </a:solidFill>
                <a:latin typeface="AvantGarde" pitchFamily="34" charset="0"/>
              </a:defRPr>
            </a:lvl4pPr>
            <a:lvl5pPr>
              <a:defRPr>
                <a:latin typeface="AvantGard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EEE5EB26-D45F-498A-A28A-B20C7C0FC6D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450"/>
            <a:ext cx="5334000" cy="33655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3352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rcRect l="1929" r="20940"/>
          <a:stretch>
            <a:fillRect/>
          </a:stretch>
        </p:blipFill>
        <p:spPr bwMode="auto">
          <a:xfrm>
            <a:off x="0" y="5654675"/>
            <a:ext cx="9144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3993084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49289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antGarde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48935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833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870575"/>
            <a:ext cx="9144000" cy="98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8"/>
          <p:cNvPicPr>
            <a:picLocks noChangeAspect="1"/>
          </p:cNvPicPr>
          <p:nvPr/>
        </p:nvPicPr>
        <p:blipFill>
          <a:blip r:embed="rId2"/>
          <a:srcRect l="1929" r="20940"/>
          <a:stretch>
            <a:fillRect/>
          </a:stretch>
        </p:blipFill>
        <p:spPr bwMode="auto">
          <a:xfrm>
            <a:off x="0" y="5578475"/>
            <a:ext cx="9144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>
                <a:latin typeface="Century Gothic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2"/>
          <p:cNvSpPr>
            <a:spLocks noGrp="1"/>
          </p:cNvSpPr>
          <p:nvPr>
            <p:ph idx="1"/>
          </p:nvPr>
        </p:nvSpPr>
        <p:spPr>
          <a:xfrm>
            <a:off x="457200" y="1371601"/>
            <a:ext cx="8229600" cy="4267199"/>
          </a:xfrm>
          <a:prstGeom prst="rect">
            <a:avLst/>
          </a:prstGeom>
        </p:spPr>
        <p:txBody>
          <a:bodyPr rtlCol="0">
            <a:normAutofit/>
          </a:bodyPr>
          <a:lstStyle>
            <a:lvl1pPr marL="228600" indent="-228600">
              <a:buClr>
                <a:srgbClr val="66CC33"/>
              </a:buClr>
              <a:buFont typeface="Arial" pitchFamily="34" charset="0"/>
              <a:buChar char="▪"/>
              <a:defRPr>
                <a:latin typeface="AvantGarde" pitchFamily="34" charset="0"/>
              </a:defRPr>
            </a:lvl1pPr>
            <a:lvl2pPr>
              <a:buClr>
                <a:srgbClr val="66CC33"/>
              </a:buClr>
              <a:defRPr>
                <a:solidFill>
                  <a:schemeClr val="tx1"/>
                </a:solidFill>
                <a:latin typeface="AvantGarde" pitchFamily="34" charset="0"/>
              </a:defRPr>
            </a:lvl2pPr>
            <a:lvl3pPr>
              <a:defRPr>
                <a:latin typeface="AvantGarde" pitchFamily="34" charset="0"/>
              </a:defRPr>
            </a:lvl3pPr>
            <a:lvl4pPr>
              <a:buClr>
                <a:srgbClr val="66CC33"/>
              </a:buClr>
              <a:defRPr>
                <a:solidFill>
                  <a:schemeClr val="tx1"/>
                </a:solidFill>
                <a:latin typeface="AvantGarde" pitchFamily="34" charset="0"/>
              </a:defRPr>
            </a:lvl4pPr>
            <a:lvl5pPr>
              <a:defRPr>
                <a:latin typeface="AvantGarde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EEE5EB26-D45F-498A-A28A-B20C7C0FC6D7}" type="slidenum">
              <a:rPr lang="en-US">
                <a:solidFill>
                  <a:prstClr val="white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81000" y="6521450"/>
            <a:ext cx="5334000" cy="336550"/>
          </a:xfrm>
          <a:prstGeom prst="rect">
            <a:avLst/>
          </a:prstGeom>
        </p:spPr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9544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/>
          <p:cNvCxnSpPr/>
          <p:nvPr/>
        </p:nvCxnSpPr>
        <p:spPr>
          <a:xfrm>
            <a:off x="533400" y="1176338"/>
            <a:ext cx="8153400" cy="0"/>
          </a:xfrm>
          <a:prstGeom prst="line">
            <a:avLst/>
          </a:prstGeom>
          <a:ln w="12700">
            <a:solidFill>
              <a:srgbClr val="66CC3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rcRect l="1929" r="20940"/>
          <a:stretch>
            <a:fillRect/>
          </a:stretch>
        </p:blipFill>
        <p:spPr bwMode="auto">
          <a:xfrm>
            <a:off x="0" y="5654675"/>
            <a:ext cx="914400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3993084"/>
            <a:ext cx="7772400" cy="1362075"/>
          </a:xfrm>
        </p:spPr>
        <p:txBody>
          <a:bodyPr anchor="t"/>
          <a:lstStyle>
            <a:lvl1pPr algn="l">
              <a:defRPr sz="4000" b="1" cap="none" baseline="0">
                <a:solidFill>
                  <a:schemeClr val="tx1"/>
                </a:solidFill>
                <a:latin typeface="Century Gothic" pitchFamily="34" charset="0"/>
                <a:cs typeface="Calibr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3900" y="2492896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50000"/>
                  </a:schemeClr>
                </a:solidFill>
                <a:latin typeface="AvantGarde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57539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nn_PPT_Footer_v2.png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5870448"/>
            <a:ext cx="9144000" cy="987552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94456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71601"/>
            <a:ext cx="8229600" cy="4754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928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FA4E9724-46C2-4DBD-9A7E-526720DC8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304800" y="6521615"/>
            <a:ext cx="5410200" cy="336386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533400" y="1175656"/>
            <a:ext cx="8153400" cy="0"/>
          </a:xfrm>
          <a:prstGeom prst="line">
            <a:avLst/>
          </a:prstGeom>
          <a:ln w="12700">
            <a:solidFill>
              <a:srgbClr val="08994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779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5" r:id="rId4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914400" rtl="0" eaLnBrk="1" latinLnBrk="0" hangingPunct="1">
        <a:spcBef>
          <a:spcPct val="0"/>
        </a:spcBef>
        <a:buNone/>
        <a:defRPr sz="3600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8600" indent="-22860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▪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579438" indent="-28575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–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804863" indent="-228600" algn="l" defTabSz="914400" rtl="0" eaLnBrk="1" latinLnBrk="0" hangingPunct="1">
        <a:spcBef>
          <a:spcPct val="20000"/>
        </a:spcBef>
        <a:buClr>
          <a:srgbClr val="089948"/>
        </a:buClr>
        <a:buFont typeface="Wingdings" pitchFamily="2" charset="2"/>
        <a:buChar char="§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33463" indent="-228600" algn="l" defTabSz="914400" rtl="0" eaLnBrk="1" latinLnBrk="0" hangingPunct="1">
        <a:spcBef>
          <a:spcPct val="20000"/>
        </a:spcBef>
        <a:buClr>
          <a:srgbClr val="089948"/>
        </a:buClr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262063" indent="-228600" algn="l" defTabSz="914400" rtl="0" eaLnBrk="1" latinLnBrk="0" hangingPunct="1">
        <a:spcBef>
          <a:spcPct val="20000"/>
        </a:spcBef>
        <a:buClr>
          <a:srgbClr val="089948"/>
        </a:buClr>
        <a:buFont typeface="Wingdings" pitchFamily="2" charset="2"/>
        <a:buChar char="§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80601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▪"/>
        <a:defRPr sz="28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1pPr>
      <a:lvl2pPr marL="579438" indent="-28575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–"/>
        <a:defRPr sz="24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2pPr>
      <a:lvl3pPr marL="8048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3pPr>
      <a:lvl4pPr marL="10334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–"/>
        <a:defRPr kern="1200">
          <a:solidFill>
            <a:schemeClr val="tx1"/>
          </a:solidFill>
          <a:latin typeface="AvantGarde" pitchFamily="34" charset="0"/>
          <a:ea typeface="+mn-ea"/>
          <a:cs typeface="+mn-cs"/>
        </a:defRPr>
      </a:lvl4pPr>
      <a:lvl5pPr marL="12620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Wingdings" pitchFamily="2" charset="2"/>
        <a:buChar char="§"/>
        <a:defRPr kern="1200">
          <a:solidFill>
            <a:schemeClr val="tx1"/>
          </a:solidFill>
          <a:latin typeface="AvantGard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94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371600"/>
            <a:ext cx="8229600" cy="475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8913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Century Gothic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entury Gothic" pitchFamily="34" charset="0"/>
          <a:ea typeface="ＭＳ Ｐゴシック" charset="-128"/>
          <a:cs typeface="ＭＳ Ｐゴシック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228600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▪"/>
        <a:defRPr sz="28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1pPr>
      <a:lvl2pPr marL="579438" indent="-28575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–"/>
        <a:defRPr sz="24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2pPr>
      <a:lvl3pPr marL="8048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Wingdings" pitchFamily="2" charset="2"/>
        <a:buChar char="§"/>
        <a:defRPr sz="2000" kern="1200">
          <a:solidFill>
            <a:schemeClr val="tx1"/>
          </a:solidFill>
          <a:latin typeface="AvantGarde" pitchFamily="34" charset="0"/>
          <a:ea typeface="+mn-ea"/>
          <a:cs typeface="+mn-cs"/>
        </a:defRPr>
      </a:lvl3pPr>
      <a:lvl4pPr marL="10334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Arial" charset="0"/>
        <a:buChar char="–"/>
        <a:defRPr kern="1200">
          <a:solidFill>
            <a:schemeClr val="tx1"/>
          </a:solidFill>
          <a:latin typeface="AvantGarde" pitchFamily="34" charset="0"/>
          <a:ea typeface="+mn-ea"/>
          <a:cs typeface="+mn-cs"/>
        </a:defRPr>
      </a:lvl4pPr>
      <a:lvl5pPr marL="1262063" indent="-228600" algn="l" rtl="0" eaLnBrk="0" fontAlgn="base" hangingPunct="0">
        <a:spcBef>
          <a:spcPct val="20000"/>
        </a:spcBef>
        <a:spcAft>
          <a:spcPct val="0"/>
        </a:spcAft>
        <a:buClr>
          <a:srgbClr val="66CC33"/>
        </a:buClr>
        <a:buFont typeface="Wingdings" pitchFamily="2" charset="2"/>
        <a:buChar char="§"/>
        <a:defRPr kern="1200">
          <a:solidFill>
            <a:schemeClr val="tx1"/>
          </a:solidFill>
          <a:latin typeface="AvantGarde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2.wmv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wmv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Jesus.pernia@eversource.com" TargetMode="External"/><Relationship Id="rId2" Type="http://schemas.openxmlformats.org/officeDocument/2006/relationships/hyperlink" Target="mailto:jennifer.parsons@uinet.com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429000"/>
            <a:ext cx="7772400" cy="100329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600" b="0" dirty="0" smtClean="0"/>
              <a:t>ACEEE Hot Water Forum</a:t>
            </a:r>
            <a:br>
              <a:rPr lang="en-US" sz="2600" b="0" dirty="0" smtClean="0"/>
            </a:br>
            <a:r>
              <a:rPr lang="en-US" sz="2600" b="0" dirty="0" smtClean="0"/>
              <a:t>February 23, 2015</a:t>
            </a:r>
            <a:br>
              <a:rPr lang="en-US" sz="2600" b="0" dirty="0" smtClean="0"/>
            </a:br>
            <a:r>
              <a:rPr lang="en-US" sz="2600" b="0" dirty="0" smtClean="0"/>
              <a:t/>
            </a:r>
            <a:br>
              <a:rPr lang="en-US" sz="2600" b="0" dirty="0" smtClean="0"/>
            </a:br>
            <a:r>
              <a:rPr lang="en-US" sz="2200" b="0" dirty="0" smtClean="0"/>
              <a:t>Jennifer Parsons - UI, SCG, and CNG</a:t>
            </a:r>
            <a:br>
              <a:rPr lang="en-US" sz="2200" b="0" dirty="0" smtClean="0"/>
            </a:br>
            <a:r>
              <a:rPr lang="en-US" sz="2200" b="0" dirty="0" smtClean="0"/>
              <a:t>Jesus </a:t>
            </a:r>
            <a:r>
              <a:rPr lang="en-US" sz="2200" b="0" dirty="0" err="1" smtClean="0"/>
              <a:t>Pernia</a:t>
            </a:r>
            <a:r>
              <a:rPr lang="en-US" sz="2200" b="0" smtClean="0"/>
              <a:t> - </a:t>
            </a:r>
            <a:r>
              <a:rPr lang="en-US" sz="2200" b="0" dirty="0" smtClean="0"/>
              <a:t>Eversource</a:t>
            </a:r>
            <a:endParaRPr lang="en-US" sz="2200" b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2286001"/>
            <a:ext cx="8686800" cy="914400"/>
          </a:xfrm>
        </p:spPr>
        <p:txBody>
          <a:bodyPr>
            <a:normAutofit/>
          </a:bodyPr>
          <a:lstStyle/>
          <a:p>
            <a:pPr algn="ctr"/>
            <a:r>
              <a:rPr lang="en-US" sz="4500" dirty="0" smtClean="0"/>
              <a:t>Energize CT Hot Water Program</a:t>
            </a:r>
            <a:endParaRPr lang="en-US" sz="4500" dirty="0"/>
          </a:p>
        </p:txBody>
      </p:sp>
      <p:sp>
        <p:nvSpPr>
          <p:cNvPr id="5" name="Rectangle 4"/>
          <p:cNvSpPr/>
          <p:nvPr/>
        </p:nvSpPr>
        <p:spPr>
          <a:xfrm>
            <a:off x="0" y="5562600"/>
            <a:ext cx="9144000" cy="740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32"/>
          <a:stretch/>
        </p:blipFill>
        <p:spPr>
          <a:xfrm>
            <a:off x="2890000" y="5583936"/>
            <a:ext cx="3364000" cy="664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3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Distributor Participation Requirement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Sign agreement</a:t>
            </a:r>
          </a:p>
          <a:p>
            <a:r>
              <a:rPr lang="en-US" sz="2400" dirty="0" smtClean="0"/>
              <a:t>Mark down eligible equipment when sold in participating towns</a:t>
            </a:r>
          </a:p>
          <a:p>
            <a:r>
              <a:rPr lang="en-US" sz="2400" dirty="0" smtClean="0"/>
              <a:t>Licensed installers only</a:t>
            </a:r>
          </a:p>
          <a:p>
            <a:r>
              <a:rPr lang="en-US" sz="2400" dirty="0" smtClean="0"/>
              <a:t>Collect end user information</a:t>
            </a:r>
          </a:p>
          <a:p>
            <a:r>
              <a:rPr lang="en-US" sz="2400" dirty="0" smtClean="0"/>
              <a:t>Send submission template and invoices to rebate fulfillment vendor</a:t>
            </a:r>
          </a:p>
          <a:p>
            <a:r>
              <a:rPr lang="en-US" sz="2400" dirty="0" smtClean="0"/>
              <a:t>Reimbursed mark down plus $20 processing fee within 30 days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41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Quality Assurance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00599"/>
          </a:xfrm>
        </p:spPr>
        <p:txBody>
          <a:bodyPr/>
          <a:lstStyle/>
          <a:p>
            <a:r>
              <a:rPr lang="en-US" sz="2400" dirty="0" smtClean="0"/>
              <a:t>Rebate vendor </a:t>
            </a:r>
            <a:r>
              <a:rPr lang="en-US" sz="2400" dirty="0"/>
              <a:t>verifying against double-dipping</a:t>
            </a:r>
          </a:p>
          <a:p>
            <a:r>
              <a:rPr lang="en-US" sz="2400" dirty="0" smtClean="0"/>
              <a:t>Counter </a:t>
            </a:r>
            <a:r>
              <a:rPr lang="en-US" sz="2400" dirty="0"/>
              <a:t>d</a:t>
            </a:r>
            <a:r>
              <a:rPr lang="en-US" sz="2400" dirty="0" smtClean="0"/>
              <a:t>ay events</a:t>
            </a:r>
          </a:p>
          <a:p>
            <a:r>
              <a:rPr lang="en-US" sz="2400" dirty="0" smtClean="0"/>
              <a:t>Gas territory </a:t>
            </a:r>
            <a:r>
              <a:rPr lang="en-US" sz="2400" dirty="0"/>
              <a:t>p</a:t>
            </a:r>
            <a:r>
              <a:rPr lang="en-US" sz="2400" dirty="0" smtClean="0"/>
              <a:t>lacemats</a:t>
            </a:r>
            <a:endParaRPr lang="en-US" sz="2400" dirty="0"/>
          </a:p>
          <a:p>
            <a:r>
              <a:rPr lang="en-US" sz="2400" dirty="0"/>
              <a:t>Post </a:t>
            </a:r>
            <a:r>
              <a:rPr lang="en-US" sz="2400" dirty="0" smtClean="0"/>
              <a:t>inspections</a:t>
            </a:r>
          </a:p>
          <a:p>
            <a:r>
              <a:rPr lang="en-US" sz="2400" dirty="0"/>
              <a:t>Customer </a:t>
            </a:r>
            <a:r>
              <a:rPr lang="en-US" sz="2400" dirty="0" smtClean="0"/>
              <a:t>“</a:t>
            </a:r>
            <a:r>
              <a:rPr lang="en-US" sz="2400" dirty="0"/>
              <a:t>t</a:t>
            </a:r>
            <a:r>
              <a:rPr lang="en-US" sz="2400" dirty="0" smtClean="0"/>
              <a:t>hank you</a:t>
            </a:r>
            <a:r>
              <a:rPr lang="en-US" sz="2400" dirty="0"/>
              <a:t>” </a:t>
            </a:r>
            <a:r>
              <a:rPr lang="en-US" sz="2400" dirty="0" smtClean="0"/>
              <a:t>postcard:</a:t>
            </a:r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52" y="3509763"/>
            <a:ext cx="3495924" cy="2369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521839"/>
            <a:ext cx="3638356" cy="243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943455" y="4341560"/>
            <a:ext cx="13608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Customer Address </a:t>
            </a:r>
          </a:p>
          <a:p>
            <a:pPr algn="ctr"/>
            <a:r>
              <a:rPr lang="en-US" sz="1200" dirty="0" smtClean="0"/>
              <a:t>Here</a:t>
            </a:r>
            <a:endParaRPr lang="en-US" sz="12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538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In-store Signage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5400"/>
            <a:ext cx="2514598" cy="5023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80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Gas Water Heating: on TV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u="sng" dirty="0" smtClean="0">
                <a:solidFill>
                  <a:srgbClr val="0000FF"/>
                </a:solidFill>
              </a:rPr>
              <a:t>https</a:t>
            </a:r>
            <a:r>
              <a:rPr lang="en-US" u="sng" dirty="0">
                <a:solidFill>
                  <a:srgbClr val="0000FF"/>
                </a:solidFill>
              </a:rPr>
              <a:t>://vimeo.com/channels/719455/93668883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335" y="1981200"/>
            <a:ext cx="6977574" cy="39034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91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Challenges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Propane </a:t>
            </a:r>
            <a:r>
              <a:rPr lang="en-US" sz="2400" dirty="0" smtClean="0"/>
              <a:t>equipment (natural gas availability)</a:t>
            </a:r>
            <a:endParaRPr lang="en-US" sz="2400" dirty="0" smtClean="0"/>
          </a:p>
          <a:p>
            <a:r>
              <a:rPr lang="en-US" sz="2400" dirty="0" smtClean="0"/>
              <a:t>Initial </a:t>
            </a:r>
            <a:r>
              <a:rPr lang="en-US" sz="2400" dirty="0"/>
              <a:t>participation reluctance </a:t>
            </a:r>
            <a:r>
              <a:rPr lang="en-US" sz="2400" dirty="0" smtClean="0"/>
              <a:t>(submission collection)</a:t>
            </a:r>
            <a:endParaRPr lang="en-US" sz="2400" dirty="0"/>
          </a:p>
          <a:p>
            <a:r>
              <a:rPr lang="en-US" sz="2400" dirty="0" smtClean="0"/>
              <a:t>Distributor submissions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ligible customers</a:t>
            </a:r>
          </a:p>
          <a:p>
            <a:pPr lvl="1"/>
            <a:r>
              <a:rPr lang="en-US" dirty="0"/>
              <a:t>L</a:t>
            </a:r>
            <a:r>
              <a:rPr lang="en-US" dirty="0" smtClean="0"/>
              <a:t>icensed installers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sing EXCEL</a:t>
            </a:r>
          </a:p>
          <a:p>
            <a:r>
              <a:rPr lang="en-US" sz="2400" dirty="0" smtClean="0"/>
              <a:t>Contractor passing along discount</a:t>
            </a:r>
          </a:p>
          <a:p>
            <a:r>
              <a:rPr lang="en-US" sz="2400" dirty="0" smtClean="0"/>
              <a:t>Changing customer understanding of discount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21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Gas Water Heater Program Success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819400" y="1967116"/>
            <a:ext cx="2209800" cy="2133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3321331" y="2418362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939%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6851229"/>
              </p:ext>
            </p:extLst>
          </p:nvPr>
        </p:nvGraphicFramePr>
        <p:xfrm>
          <a:off x="1143000" y="1524000"/>
          <a:ext cx="6629400" cy="42576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8299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0"/>
            <a:ext cx="7772400" cy="136207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Moving the Heat </a:t>
            </a:r>
            <a:r>
              <a:rPr lang="en-US" dirty="0" smtClean="0"/>
              <a:t>Pump Water Heater (HPWH) </a:t>
            </a:r>
            <a:r>
              <a:rPr lang="en-US" dirty="0" smtClean="0"/>
              <a:t>Program Upstream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8213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Upstream </a:t>
            </a:r>
            <a:r>
              <a:rPr lang="en-US" dirty="0" smtClean="0"/>
              <a:t>HPWH Program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$400 mail-in rebate </a:t>
            </a:r>
            <a:r>
              <a:rPr lang="en-US" sz="2400" dirty="0" smtClean="0"/>
              <a:t>converted to </a:t>
            </a:r>
            <a:r>
              <a:rPr lang="en-US" sz="2400" dirty="0"/>
              <a:t>instant discount in January 2014</a:t>
            </a:r>
          </a:p>
          <a:p>
            <a:pPr marL="0" indent="0">
              <a:buNone/>
            </a:pPr>
            <a:r>
              <a:rPr lang="en-US" sz="2400" b="1" dirty="0"/>
              <a:t>Program objectives</a:t>
            </a:r>
          </a:p>
          <a:p>
            <a:r>
              <a:rPr lang="en-US" sz="2400" dirty="0"/>
              <a:t>Market transformation</a:t>
            </a:r>
          </a:p>
          <a:p>
            <a:pPr lvl="1"/>
            <a:r>
              <a:rPr lang="en-US" dirty="0"/>
              <a:t>Increased stocking and sale of </a:t>
            </a:r>
            <a:r>
              <a:rPr lang="en-US" dirty="0" err="1"/>
              <a:t>HPWHs</a:t>
            </a:r>
            <a:endParaRPr lang="en-US" dirty="0"/>
          </a:p>
          <a:p>
            <a:pPr lvl="1"/>
            <a:r>
              <a:rPr lang="en-US" dirty="0"/>
              <a:t>Competitive pricing</a:t>
            </a:r>
          </a:p>
          <a:p>
            <a:r>
              <a:rPr lang="en-US" sz="2400" dirty="0" smtClean="0"/>
              <a:t>Eliminate mail-in rebate to reduce </a:t>
            </a:r>
            <a:r>
              <a:rPr lang="en-US" sz="2400" dirty="0"/>
              <a:t>rebate form </a:t>
            </a:r>
            <a:r>
              <a:rPr lang="en-US" sz="2400" dirty="0" smtClean="0"/>
              <a:t>breakage</a:t>
            </a:r>
            <a:endParaRPr lang="en-US" sz="2400" dirty="0"/>
          </a:p>
          <a:p>
            <a:r>
              <a:rPr lang="en-US" sz="2400" dirty="0"/>
              <a:t>Increased </a:t>
            </a:r>
            <a:r>
              <a:rPr lang="en-US" sz="2400" dirty="0" smtClean="0"/>
              <a:t>participation:  Retailer</a:t>
            </a:r>
            <a:r>
              <a:rPr lang="en-US" sz="2400" dirty="0"/>
              <a:t>, distributor, contractor and </a:t>
            </a:r>
            <a:r>
              <a:rPr lang="en-US" sz="2400" dirty="0" smtClean="0"/>
              <a:t>customer</a:t>
            </a:r>
            <a:endParaRPr lang="en-US" sz="2400" dirty="0"/>
          </a:p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79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Participating HPWH Locations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5750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Total 124 </a:t>
            </a:r>
            <a:r>
              <a:rPr lang="en-US" sz="2400" dirty="0"/>
              <a:t>locations </a:t>
            </a:r>
            <a:r>
              <a:rPr lang="en-US" sz="2400" dirty="0" smtClean="0"/>
              <a:t>statewide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829187"/>
            <a:ext cx="4953000" cy="37228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359196"/>
              </p:ext>
            </p:extLst>
          </p:nvPr>
        </p:nvGraphicFramePr>
        <p:xfrm>
          <a:off x="4800600" y="2438400"/>
          <a:ext cx="3810000" cy="840105"/>
        </p:xfrm>
        <a:graphic>
          <a:graphicData uri="http://schemas.openxmlformats.org/drawingml/2006/table">
            <a:tbl>
              <a:tblPr/>
              <a:tblGrid>
                <a:gridCol w="1914292"/>
                <a:gridCol w="1895708"/>
              </a:tblGrid>
              <a:tr h="54113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Participating Distributors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Participating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Branch Locations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89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9691589"/>
              </p:ext>
            </p:extLst>
          </p:nvPr>
        </p:nvGraphicFramePr>
        <p:xfrm>
          <a:off x="4800600" y="3704986"/>
          <a:ext cx="3822700" cy="838200"/>
        </p:xfrm>
        <a:graphic>
          <a:graphicData uri="http://schemas.openxmlformats.org/drawingml/2006/table">
            <a:tbl>
              <a:tblPr/>
              <a:tblGrid>
                <a:gridCol w="1920675"/>
                <a:gridCol w="1902025"/>
              </a:tblGrid>
              <a:tr h="4272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Participating       </a:t>
                      </a:r>
                      <a:r>
                        <a:rPr lang="en-US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Retailers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Participating Locations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09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83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Energize </a:t>
            </a:r>
            <a:r>
              <a:rPr lang="en-US" dirty="0" smtClean="0"/>
              <a:t>Connecticut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Energize Connecticut is the state’s branding initiative to help consumers save money and use clean, affordable energy. </a:t>
            </a:r>
          </a:p>
          <a:p>
            <a:endParaRPr lang="en-US" sz="2400" dirty="0"/>
          </a:p>
          <a:p>
            <a:r>
              <a:rPr lang="en-US" sz="2400" dirty="0"/>
              <a:t>A partnership of the Energy Efficiency Fund, the </a:t>
            </a:r>
            <a:r>
              <a:rPr lang="en-US" sz="2400" dirty="0" smtClean="0"/>
              <a:t>Connecticut Green </a:t>
            </a:r>
            <a:r>
              <a:rPr lang="en-US" sz="2400" dirty="0"/>
              <a:t>Bank, </a:t>
            </a:r>
            <a:r>
              <a:rPr lang="en-US" sz="2400" dirty="0" smtClean="0"/>
              <a:t>Department </a:t>
            </a:r>
            <a:r>
              <a:rPr lang="en-US" sz="2400" dirty="0"/>
              <a:t>of Energy and Environmental Protection (DEEP</a:t>
            </a:r>
            <a:r>
              <a:rPr lang="en-US" sz="2400" dirty="0" smtClean="0"/>
              <a:t>), the state </a:t>
            </a:r>
            <a:r>
              <a:rPr lang="en-US" sz="2400" dirty="0"/>
              <a:t>and local electric and gas </a:t>
            </a:r>
            <a:r>
              <a:rPr lang="en-US" sz="2400" dirty="0" smtClean="0"/>
              <a:t>utilities.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57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In-store Signage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Point of Purchase (POP) Sign example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1288576"/>
            <a:ext cx="2327512" cy="4655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2227429"/>
            <a:ext cx="1981200" cy="35221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27429"/>
            <a:ext cx="1978568" cy="3517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6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Billboard Advertising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50" y="1371601"/>
            <a:ext cx="7798550" cy="43982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5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274639"/>
            <a:ext cx="8382000" cy="944561"/>
          </a:xfrm>
        </p:spPr>
        <p:txBody>
          <a:bodyPr>
            <a:normAutofit/>
          </a:bodyPr>
          <a:lstStyle/>
          <a:p>
            <a:r>
              <a:rPr lang="en-US" sz="3000" dirty="0" smtClean="0"/>
              <a:t>Radio Spot “There’s heat in the air!” &amp; Video</a:t>
            </a:r>
            <a:endParaRPr lang="en-US" sz="3000" dirty="0"/>
          </a:p>
        </p:txBody>
      </p:sp>
      <p:pic>
        <p:nvPicPr>
          <p:cNvPr id="6" name="Final DARR3401 HPWH TheresHeatInTheAir-Radio30.8.4.14.mp3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7081.656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14400" y="3200399"/>
            <a:ext cx="609600" cy="609600"/>
          </a:xfrm>
        </p:spPr>
      </p:pic>
      <p:pic>
        <p:nvPicPr>
          <p:cNvPr id="2" name="EVL 5 1b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981200" y="1371601"/>
            <a:ext cx="6502400" cy="36576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00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Program Challenges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2400" dirty="0" smtClean="0"/>
              <a:t>Clear messaging at retailers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Initial program uptake was slow</a:t>
            </a:r>
          </a:p>
          <a:p>
            <a:pPr>
              <a:lnSpc>
                <a:spcPct val="200000"/>
              </a:lnSpc>
            </a:pPr>
            <a:r>
              <a:rPr lang="en-US" sz="2400" dirty="0" smtClean="0"/>
              <a:t>Initial shelf stocking </a:t>
            </a: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108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274639"/>
            <a:ext cx="9067800" cy="944561"/>
          </a:xfrm>
        </p:spPr>
        <p:txBody>
          <a:bodyPr>
            <a:noAutofit/>
          </a:bodyPr>
          <a:lstStyle/>
          <a:p>
            <a:r>
              <a:rPr lang="en-US" dirty="0" smtClean="0"/>
              <a:t>Heat Pump Water Heater Program Success</a:t>
            </a:r>
            <a:endParaRPr lang="en-US" dirty="0"/>
          </a:p>
        </p:txBody>
      </p:sp>
      <p:graphicFrame>
        <p:nvGraphicFramePr>
          <p:cNvPr id="6" name="Char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5350328"/>
              </p:ext>
            </p:extLst>
          </p:nvPr>
        </p:nvGraphicFramePr>
        <p:xfrm>
          <a:off x="685800" y="1295400"/>
          <a:ext cx="7315200" cy="4594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5" name="Straight Arrow Connector 4"/>
          <p:cNvCxnSpPr/>
          <p:nvPr/>
        </p:nvCxnSpPr>
        <p:spPr>
          <a:xfrm flipV="1">
            <a:off x="2527465" y="2209800"/>
            <a:ext cx="1587335" cy="22098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4112" y="3048000"/>
            <a:ext cx="5870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641%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912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8001000" cy="434644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 err="1" smtClean="0"/>
              <a:t>Jenn</a:t>
            </a:r>
            <a:r>
              <a:rPr lang="en-US" sz="2400" dirty="0" smtClean="0"/>
              <a:t> Parsons – UI, SCG, CNG</a:t>
            </a:r>
          </a:p>
          <a:p>
            <a:pPr marL="0" indent="0">
              <a:buNone/>
            </a:pPr>
            <a:r>
              <a:rPr lang="en-US" sz="2400" dirty="0" smtClean="0">
                <a:hlinkClick r:id="rId2"/>
              </a:rPr>
              <a:t>jennifer.parsons@uinet.com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203-499-5935</a:t>
            </a:r>
            <a:endParaRPr lang="en-US" sz="2400" dirty="0" smtClean="0"/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Jesus </a:t>
            </a:r>
            <a:r>
              <a:rPr lang="en-US" sz="2400" dirty="0" err="1" smtClean="0"/>
              <a:t>Pernia</a:t>
            </a:r>
            <a:r>
              <a:rPr lang="en-US" sz="2400" dirty="0" smtClean="0"/>
              <a:t> – </a:t>
            </a:r>
            <a:r>
              <a:rPr lang="en-US" sz="2400" dirty="0" err="1" smtClean="0"/>
              <a:t>Eversource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>
                <a:hlinkClick r:id="rId3"/>
              </a:rPr>
              <a:t>j</a:t>
            </a:r>
            <a:r>
              <a:rPr lang="en-US" sz="2400" dirty="0" smtClean="0">
                <a:hlinkClick r:id="rId3"/>
              </a:rPr>
              <a:t>esus.pernia@eversource.com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860-665-5825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u="sng" dirty="0">
                <a:solidFill>
                  <a:srgbClr val="0000FF"/>
                </a:solidFill>
              </a:rPr>
              <a:t>EnergizeCT.com/</a:t>
            </a:r>
            <a:r>
              <a:rPr lang="en-US" u="sng" dirty="0" err="1">
                <a:solidFill>
                  <a:srgbClr val="0000FF"/>
                </a:solidFill>
              </a:rPr>
              <a:t>gaswaterheating</a:t>
            </a:r>
            <a:endParaRPr lang="en-US" u="sng" dirty="0">
              <a:solidFill>
                <a:srgbClr val="0000FF"/>
              </a:solidFill>
            </a:endParaRPr>
          </a:p>
          <a:p>
            <a:pPr marL="0" indent="0">
              <a:buNone/>
            </a:pPr>
            <a:r>
              <a:rPr lang="en-US" u="sng" dirty="0" smtClean="0">
                <a:solidFill>
                  <a:srgbClr val="0000FF"/>
                </a:solidFill>
              </a:rPr>
              <a:t>EnergizeCT.com/</a:t>
            </a:r>
            <a:r>
              <a:rPr lang="en-US" u="sng" dirty="0" err="1" smtClean="0">
                <a:solidFill>
                  <a:srgbClr val="0000FF"/>
                </a:solidFill>
              </a:rPr>
              <a:t>hpwh</a:t>
            </a:r>
            <a:endParaRPr lang="en-US" u="sng" dirty="0" smtClean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540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Energy Efficiency in Connecticut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80000"/>
              </a:lnSpc>
              <a:buNone/>
            </a:pPr>
            <a:endParaRPr lang="en-US" sz="1800" b="1" dirty="0" smtClean="0"/>
          </a:p>
          <a:p>
            <a:pPr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None/>
            </a:pPr>
            <a:endParaRPr lang="en-US" sz="1800" b="1" dirty="0" smtClean="0"/>
          </a:p>
          <a:p>
            <a:pPr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None/>
            </a:pPr>
            <a:endParaRPr lang="en-US" sz="1800" b="1" dirty="0" smtClean="0"/>
          </a:p>
          <a:p>
            <a:pPr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None/>
            </a:pPr>
            <a:endParaRPr lang="en-US" sz="1800" b="1" dirty="0" smtClean="0"/>
          </a:p>
          <a:p>
            <a:pPr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None/>
            </a:pPr>
            <a:endParaRPr lang="en-US" sz="1800" b="1" dirty="0" smtClean="0"/>
          </a:p>
          <a:p>
            <a:pPr>
              <a:lnSpc>
                <a:spcPct val="80000"/>
              </a:lnSpc>
              <a:buNone/>
            </a:pPr>
            <a:endParaRPr lang="en-US" sz="1800" b="1" dirty="0"/>
          </a:p>
          <a:p>
            <a:pPr>
              <a:lnSpc>
                <a:spcPct val="80000"/>
              </a:lnSpc>
              <a:buNone/>
            </a:pPr>
            <a:r>
              <a:rPr lang="en-US" sz="2400" b="1" dirty="0" smtClean="0"/>
              <a:t>Objectives </a:t>
            </a:r>
            <a:endParaRPr lang="en-US" sz="2400" b="1" dirty="0"/>
          </a:p>
          <a:p>
            <a:pPr>
              <a:lnSpc>
                <a:spcPct val="80000"/>
              </a:lnSpc>
            </a:pPr>
            <a:r>
              <a:rPr lang="en-US" sz="2400" dirty="0"/>
              <a:t>To advance the efficient use of energy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To reduce air pollution and </a:t>
            </a:r>
            <a:r>
              <a:rPr lang="en-US" sz="2400" dirty="0" smtClean="0"/>
              <a:t>mitigate negative </a:t>
            </a:r>
            <a:r>
              <a:rPr lang="en-US" sz="2400" dirty="0"/>
              <a:t>environmental impacts 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To promote economic development and energy </a:t>
            </a:r>
            <a:r>
              <a:rPr lang="en-US" sz="2400" dirty="0" smtClean="0"/>
              <a:t>security</a:t>
            </a:r>
            <a:endParaRPr lang="en-US" sz="2400" dirty="0"/>
          </a:p>
          <a:p>
            <a:pPr lvl="1">
              <a:lnSpc>
                <a:spcPct val="80000"/>
              </a:lnSpc>
            </a:pPr>
            <a:endParaRPr lang="en-US" dirty="0"/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762000" y="2750582"/>
            <a:ext cx="41148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Created by legislature to provide cost-effective electric energy efficiency and load management </a:t>
            </a:r>
            <a:r>
              <a:rPr lang="en-US" dirty="0" smtClean="0">
                <a:solidFill>
                  <a:prstClr val="black"/>
                </a:solidFill>
              </a:rPr>
              <a:t>programs</a:t>
            </a:r>
            <a:endParaRPr lang="en-US" dirty="0">
              <a:solidFill>
                <a:prstClr val="black"/>
              </a:solidFill>
            </a:endParaRPr>
          </a:p>
        </p:txBody>
      </p:sp>
      <p:cxnSp>
        <p:nvCxnSpPr>
          <p:cNvPr id="5" name="AutoShape 4"/>
          <p:cNvCxnSpPr>
            <a:cxnSpLocks noChangeShapeType="1"/>
          </p:cNvCxnSpPr>
          <p:nvPr/>
        </p:nvCxnSpPr>
        <p:spPr bwMode="auto">
          <a:xfrm>
            <a:off x="914400" y="2355945"/>
            <a:ext cx="7010400" cy="0"/>
          </a:xfrm>
          <a:prstGeom prst="straightConnector1">
            <a:avLst/>
          </a:prstGeom>
          <a:noFill/>
          <a:ln w="63500">
            <a:solidFill>
              <a:schemeClr val="tx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" name="AutoShape 6"/>
          <p:cNvCxnSpPr>
            <a:cxnSpLocks noChangeShapeType="1"/>
          </p:cNvCxnSpPr>
          <p:nvPr/>
        </p:nvCxnSpPr>
        <p:spPr bwMode="auto">
          <a:xfrm>
            <a:off x="2406555" y="2071782"/>
            <a:ext cx="0" cy="284163"/>
          </a:xfrm>
          <a:prstGeom prst="straightConnector1">
            <a:avLst/>
          </a:prstGeom>
          <a:noFill/>
          <a:ln w="635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4278573" y="1403866"/>
            <a:ext cx="3733800" cy="116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58220"/>
              </a:buClr>
              <a:buSzPct val="65000"/>
              <a:buFont typeface="Wingdings" pitchFamily="2" charset="2"/>
              <a:buNone/>
            </a:pPr>
            <a:r>
              <a:rPr lang="en-US" dirty="0">
                <a:solidFill>
                  <a:prstClr val="black"/>
                </a:solidFill>
              </a:rPr>
              <a:t>Expanded to include natural gas </a:t>
            </a:r>
            <a:r>
              <a:rPr lang="en-US" dirty="0" smtClean="0">
                <a:solidFill>
                  <a:prstClr val="black"/>
                </a:solidFill>
              </a:rPr>
              <a:t>programs; electric </a:t>
            </a:r>
            <a:r>
              <a:rPr lang="en-US" dirty="0">
                <a:solidFill>
                  <a:prstClr val="black"/>
                </a:solidFill>
              </a:rPr>
              <a:t>and gas programs are fully </a:t>
            </a:r>
            <a:r>
              <a:rPr lang="en-US" dirty="0" smtClean="0">
                <a:solidFill>
                  <a:prstClr val="black"/>
                </a:solidFill>
              </a:rPr>
              <a:t>integrated</a:t>
            </a:r>
            <a:endParaRPr lang="en-US" dirty="0">
              <a:solidFill>
                <a:prstClr val="black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5715000" y="2381250"/>
            <a:ext cx="99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</a:rPr>
              <a:t>2005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873155" y="1615559"/>
            <a:ext cx="10668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635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</a:rPr>
              <a:t>1998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72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Service Territory: Natural Gas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199" y="1228298"/>
            <a:ext cx="6215187" cy="471530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3543300"/>
            <a:ext cx="1981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442,000 Residential Gas Customers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089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CT Service Territory: Electric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56" y="1219200"/>
            <a:ext cx="6134744" cy="47251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3733800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1,325,000 Residential Electric Customers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165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Move Upstream?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024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Rebate breakage</a:t>
            </a:r>
            <a:endParaRPr lang="en-US" sz="2400" dirty="0"/>
          </a:p>
          <a:p>
            <a:r>
              <a:rPr lang="en-US" sz="2400" dirty="0" smtClean="0"/>
              <a:t>Incomplete submissions</a:t>
            </a:r>
            <a:endParaRPr lang="en-US" sz="2400" dirty="0"/>
          </a:p>
          <a:p>
            <a:r>
              <a:rPr lang="en-US" sz="2400" dirty="0" smtClean="0"/>
              <a:t>Market confusion </a:t>
            </a:r>
            <a:endParaRPr lang="en-US" sz="2400" dirty="0"/>
          </a:p>
          <a:p>
            <a:r>
              <a:rPr lang="en-US" sz="2400" dirty="0" smtClean="0"/>
              <a:t>Ignored marketing campaigns</a:t>
            </a:r>
            <a:endParaRPr lang="en-US" sz="2400" dirty="0"/>
          </a:p>
          <a:p>
            <a:r>
              <a:rPr lang="en-US" sz="2400" dirty="0" smtClean="0"/>
              <a:t>Low distributor and contractor program understanding</a:t>
            </a:r>
          </a:p>
          <a:p>
            <a:r>
              <a:rPr lang="en-US" sz="2400" dirty="0" smtClean="0"/>
              <a:t>Desire for market </a:t>
            </a:r>
            <a:r>
              <a:rPr lang="en-US" sz="2400" dirty="0" smtClean="0"/>
              <a:t>transformation</a:t>
            </a:r>
          </a:p>
          <a:p>
            <a:r>
              <a:rPr lang="en-US" sz="2400" dirty="0" smtClean="0"/>
              <a:t>Increased high efficiency equipment stocking</a:t>
            </a:r>
            <a:endParaRPr lang="en-US" sz="2400" dirty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748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Residential Upstream Incentives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447800"/>
            <a:ext cx="8839200" cy="426719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Eligible </a:t>
            </a:r>
            <a:r>
              <a:rPr lang="en-US" b="1" dirty="0"/>
              <a:t>Equipment </a:t>
            </a:r>
            <a:endParaRPr lang="en-US" b="1" dirty="0" smtClean="0"/>
          </a:p>
          <a:p>
            <a:r>
              <a:rPr lang="en-US" sz="2400" dirty="0" smtClean="0"/>
              <a:t>ENERGY STAR</a:t>
            </a:r>
            <a:r>
              <a:rPr lang="en-US" sz="2000" b="1" dirty="0" smtClean="0"/>
              <a:t>®</a:t>
            </a:r>
            <a:r>
              <a:rPr lang="en-US" sz="2400" dirty="0" smtClean="0"/>
              <a:t> Natural </a:t>
            </a:r>
            <a:r>
              <a:rPr lang="en-US" sz="2400" dirty="0"/>
              <a:t>Gas Water Heaters: </a:t>
            </a:r>
            <a:endParaRPr lang="en-US" sz="2400" dirty="0" smtClean="0"/>
          </a:p>
          <a:p>
            <a:pPr lvl="1"/>
            <a:r>
              <a:rPr lang="en-US" dirty="0" err="1" smtClean="0"/>
              <a:t>Tankless</a:t>
            </a:r>
            <a:r>
              <a:rPr lang="en-US" dirty="0" smtClean="0"/>
              <a:t> 0.82-0.93 EF = $300</a:t>
            </a:r>
          </a:p>
          <a:p>
            <a:pPr lvl="1"/>
            <a:r>
              <a:rPr lang="en-US" dirty="0" err="1" smtClean="0"/>
              <a:t>Tankless</a:t>
            </a:r>
            <a:r>
              <a:rPr lang="en-US" dirty="0" smtClean="0"/>
              <a:t> 0.94EF+ = $500</a:t>
            </a:r>
          </a:p>
          <a:p>
            <a:pPr lvl="1"/>
            <a:r>
              <a:rPr lang="en-US" dirty="0" smtClean="0"/>
              <a:t>Condensing 95% TE = $300</a:t>
            </a:r>
          </a:p>
          <a:p>
            <a:pPr lvl="1"/>
            <a:r>
              <a:rPr lang="en-US" dirty="0" smtClean="0"/>
              <a:t>Storage 0.67EF+ = $100</a:t>
            </a:r>
            <a:endParaRPr lang="en-US" dirty="0"/>
          </a:p>
          <a:p>
            <a:r>
              <a:rPr lang="en-US" sz="2400" dirty="0"/>
              <a:t>Heat Pump Water Heaters: $</a:t>
            </a:r>
            <a:r>
              <a:rPr lang="en-US" sz="2400" dirty="0" smtClean="0"/>
              <a:t>400</a:t>
            </a:r>
            <a:endParaRPr lang="en-US" sz="2400" b="1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2400" dirty="0" smtClean="0"/>
              <a:t>Specific heating equipment also included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24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b="1" dirty="0" smtClean="0"/>
              <a:t>Moving CT’s Gas Hot Water Program Upstream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426475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Gas Distributor Enrollment Success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86222"/>
            <a:ext cx="5047131" cy="3283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343400"/>
            <a:ext cx="4003754" cy="90250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TextBox 5"/>
          <p:cNvSpPr txBox="1"/>
          <p:nvPr/>
        </p:nvSpPr>
        <p:spPr>
          <a:xfrm>
            <a:off x="609600" y="1295400"/>
            <a:ext cx="5232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Program Pilot began October 2013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Statewide Rollout April 2014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799" y="2819400"/>
            <a:ext cx="3982893" cy="8920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A4E9724-46C2-4DBD-9A7E-526720DC847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80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ergizeCT_Template_06-29-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ergize CT Power Point Template">
  <a:themeElements>
    <a:clrScheme name="Energize CT">
      <a:dk1>
        <a:sysClr val="windowText" lastClr="000000"/>
      </a:dk1>
      <a:lt1>
        <a:sysClr val="window" lastClr="FFFFFF"/>
      </a:lt1>
      <a:dk2>
        <a:srgbClr val="3E3D2D"/>
      </a:dk2>
      <a:lt2>
        <a:srgbClr val="0093EF"/>
      </a:lt2>
      <a:accent1>
        <a:srgbClr val="F58220"/>
      </a:accent1>
      <a:accent2>
        <a:srgbClr val="000889"/>
      </a:accent2>
      <a:accent3>
        <a:srgbClr val="089948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Energize CT Power Point Template">
  <a:themeElements>
    <a:clrScheme name="Energize CT">
      <a:dk1>
        <a:sysClr val="windowText" lastClr="000000"/>
      </a:dk1>
      <a:lt1>
        <a:sysClr val="window" lastClr="FFFFFF"/>
      </a:lt1>
      <a:dk2>
        <a:srgbClr val="3E3D2D"/>
      </a:dk2>
      <a:lt2>
        <a:srgbClr val="0093EF"/>
      </a:lt2>
      <a:accent1>
        <a:srgbClr val="F58220"/>
      </a:accent1>
      <a:accent2>
        <a:srgbClr val="000889"/>
      </a:accent2>
      <a:accent3>
        <a:srgbClr val="089948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Them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1702</TotalTime>
  <Words>724</Words>
  <Application>Microsoft Office PowerPoint</Application>
  <PresentationFormat>On-screen Show (4:3)</PresentationFormat>
  <Paragraphs>177</Paragraphs>
  <Slides>26</Slides>
  <Notes>6</Notes>
  <HiddenSlides>0</HiddenSlides>
  <MMClips>2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EnergizeCT_Template_06-29-12</vt:lpstr>
      <vt:lpstr>Energize CT Power Point Template</vt:lpstr>
      <vt:lpstr>1_Energize CT Power Point Template</vt:lpstr>
      <vt:lpstr>ACEEE Hot Water Forum February 23, 2015  Jennifer Parsons - UI, SCG, and CNG Jesus Pernia - Eversource</vt:lpstr>
      <vt:lpstr>Energize Connecticut</vt:lpstr>
      <vt:lpstr>Energy Efficiency in Connecticut</vt:lpstr>
      <vt:lpstr>CT Service Territory: Natural Gas</vt:lpstr>
      <vt:lpstr>CT Service Territory: Electric</vt:lpstr>
      <vt:lpstr>Why Move Upstream?</vt:lpstr>
      <vt:lpstr>Residential Upstream Incentives</vt:lpstr>
      <vt:lpstr>PowerPoint Presentation</vt:lpstr>
      <vt:lpstr>Gas Distributor Enrollment Success</vt:lpstr>
      <vt:lpstr>Distributor Participation Requirement</vt:lpstr>
      <vt:lpstr>Quality Assurance</vt:lpstr>
      <vt:lpstr>In-store Signage</vt:lpstr>
      <vt:lpstr>Gas Water Heating: on TV</vt:lpstr>
      <vt:lpstr>Program Challenges</vt:lpstr>
      <vt:lpstr>Gas Water Heater Program Success</vt:lpstr>
      <vt:lpstr>Moving the Heat Pump Water Heater (HPWH) Program Upstream</vt:lpstr>
      <vt:lpstr>Upstream HPWH Program</vt:lpstr>
      <vt:lpstr>Participating HPWH Locations</vt:lpstr>
      <vt:lpstr>Distributor Participation Requirements</vt:lpstr>
      <vt:lpstr>Field Implementation</vt:lpstr>
      <vt:lpstr>In-store Signage</vt:lpstr>
      <vt:lpstr>Billboard Advertising</vt:lpstr>
      <vt:lpstr>Radio Spot “There’s heat in the air!” &amp; Video</vt:lpstr>
      <vt:lpstr>Program Challenges </vt:lpstr>
      <vt:lpstr>Heat Pump Water Heater Program Success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Brand Platform</dc:title>
  <dc:creator>MSC</dc:creator>
  <cp:lastModifiedBy>Jennifer Parsons</cp:lastModifiedBy>
  <cp:revision>83</cp:revision>
  <dcterms:created xsi:type="dcterms:W3CDTF">2013-04-04T14:22:45Z</dcterms:created>
  <dcterms:modified xsi:type="dcterms:W3CDTF">2015-02-23T13:56:50Z</dcterms:modified>
</cp:coreProperties>
</file>